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9" r:id="rId3"/>
    <p:sldId id="257" r:id="rId4"/>
    <p:sldId id="279" r:id="rId5"/>
    <p:sldId id="258" r:id="rId6"/>
    <p:sldId id="270" r:id="rId7"/>
    <p:sldId id="259" r:id="rId8"/>
    <p:sldId id="260" r:id="rId9"/>
    <p:sldId id="261" r:id="rId10"/>
    <p:sldId id="262" r:id="rId11"/>
    <p:sldId id="268" r:id="rId12"/>
    <p:sldId id="263" r:id="rId13"/>
    <p:sldId id="264" r:id="rId14"/>
    <p:sldId id="265" r:id="rId15"/>
    <p:sldId id="281" r:id="rId16"/>
    <p:sldId id="282" r:id="rId17"/>
    <p:sldId id="283" r:id="rId18"/>
    <p:sldId id="284" r:id="rId19"/>
    <p:sldId id="285" r:id="rId20"/>
    <p:sldId id="271" r:id="rId21"/>
    <p:sldId id="272" r:id="rId22"/>
    <p:sldId id="273" r:id="rId23"/>
    <p:sldId id="274" r:id="rId24"/>
    <p:sldId id="275" r:id="rId25"/>
    <p:sldId id="266" r:id="rId26"/>
    <p:sldId id="276" r:id="rId27"/>
    <p:sldId id="280" r:id="rId28"/>
    <p:sldId id="277" r:id="rId29"/>
    <p:sldId id="278" r:id="rId30"/>
    <p:sldId id="2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197DD7"/>
    <a:srgbClr val="0000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92" autoAdjust="0"/>
    <p:restoredTop sz="94660"/>
  </p:normalViewPr>
  <p:slideViewPr>
    <p:cSldViewPr snapToGrid="0">
      <p:cViewPr varScale="1">
        <p:scale>
          <a:sx n="86" d="100"/>
          <a:sy n="86" d="100"/>
        </p:scale>
        <p:origin x="350"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24027-6442-4241-A029-7279E64D9B2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9F7B2D9F-83A9-4F64-86AF-13A803CCB842}">
      <dgm:prSet phldrT="[Text]"/>
      <dgm:spPr/>
      <dgm:t>
        <a:bodyPr/>
        <a:lstStyle/>
        <a:p>
          <a:r>
            <a:rPr lang="en-US" b="1" dirty="0">
              <a:solidFill>
                <a:schemeClr val="tx1"/>
              </a:solidFill>
              <a:latin typeface="Arial" panose="020B0604020202020204" pitchFamily="34" charset="0"/>
              <a:cs typeface="Arial" panose="020B0604020202020204" pitchFamily="34" charset="0"/>
            </a:rPr>
            <a:t>Safety</a:t>
          </a:r>
          <a:endParaRPr lang="en-IN" b="1" dirty="0">
            <a:solidFill>
              <a:schemeClr val="tx1"/>
            </a:solidFill>
            <a:latin typeface="Arial" panose="020B0604020202020204" pitchFamily="34" charset="0"/>
            <a:cs typeface="Arial" panose="020B0604020202020204" pitchFamily="34" charset="0"/>
          </a:endParaRPr>
        </a:p>
      </dgm:t>
    </dgm:pt>
    <dgm:pt modelId="{EADE9BD6-A49F-4AB7-AC1E-6ADAA93F32D9}" type="parTrans" cxnId="{922B10BC-4240-4E1C-95BA-E16D9B94018F}">
      <dgm:prSet/>
      <dgm:spPr/>
      <dgm:t>
        <a:bodyPr/>
        <a:lstStyle/>
        <a:p>
          <a:endParaRPr lang="en-IN"/>
        </a:p>
      </dgm:t>
    </dgm:pt>
    <dgm:pt modelId="{29C062A4-2C56-4B8E-B1DD-4B2A80FBE412}" type="sibTrans" cxnId="{922B10BC-4240-4E1C-95BA-E16D9B94018F}">
      <dgm:prSet/>
      <dgm:spPr/>
      <dgm:t>
        <a:bodyPr/>
        <a:lstStyle/>
        <a:p>
          <a:endParaRPr lang="en-IN"/>
        </a:p>
      </dgm:t>
    </dgm:pt>
    <dgm:pt modelId="{D0364DDD-8339-4501-A190-3F5E66F786FF}">
      <dgm:prSet phldrT="[Text]"/>
      <dgm:spPr/>
      <dgm:t>
        <a:bodyPr/>
        <a:lstStyle/>
        <a:p>
          <a:r>
            <a:rPr lang="en-US" b="1" dirty="0">
              <a:latin typeface="Arial" panose="020B0604020202020204" pitchFamily="34" charset="0"/>
              <a:cs typeface="Arial" panose="020B0604020202020204" pitchFamily="34" charset="0"/>
            </a:rPr>
            <a:t>Security</a:t>
          </a:r>
          <a:endParaRPr lang="en-IN" b="1" dirty="0">
            <a:latin typeface="Arial" panose="020B0604020202020204" pitchFamily="34" charset="0"/>
            <a:cs typeface="Arial" panose="020B0604020202020204" pitchFamily="34" charset="0"/>
          </a:endParaRPr>
        </a:p>
      </dgm:t>
    </dgm:pt>
    <dgm:pt modelId="{6B2EF964-8C35-43C0-BA35-CFE56B954D85}" type="parTrans" cxnId="{838EFC24-C343-4A65-AD8E-865D55E7C1A2}">
      <dgm:prSet/>
      <dgm:spPr/>
      <dgm:t>
        <a:bodyPr/>
        <a:lstStyle/>
        <a:p>
          <a:endParaRPr lang="en-IN"/>
        </a:p>
      </dgm:t>
    </dgm:pt>
    <dgm:pt modelId="{15368ADA-9867-47D2-A9E7-05248A181EA4}" type="sibTrans" cxnId="{838EFC24-C343-4A65-AD8E-865D55E7C1A2}">
      <dgm:prSet/>
      <dgm:spPr/>
      <dgm:t>
        <a:bodyPr/>
        <a:lstStyle/>
        <a:p>
          <a:endParaRPr lang="en-IN"/>
        </a:p>
      </dgm:t>
    </dgm:pt>
    <dgm:pt modelId="{43E54113-8B50-449E-86B7-EE71BC0B6DCF}">
      <dgm:prSet phldrT="[Text]"/>
      <dgm:spPr/>
      <dgm:t>
        <a:bodyPr/>
        <a:lstStyle/>
        <a:p>
          <a:r>
            <a:rPr lang="en-US" b="1" dirty="0">
              <a:latin typeface="Arial" panose="020B0604020202020204" pitchFamily="34" charset="0"/>
              <a:cs typeface="Arial" panose="020B0604020202020204" pitchFamily="34" charset="0"/>
            </a:rPr>
            <a:t>Comfort</a:t>
          </a:r>
          <a:endParaRPr lang="en-IN" b="1" dirty="0">
            <a:latin typeface="Arial" panose="020B0604020202020204" pitchFamily="34" charset="0"/>
            <a:cs typeface="Arial" panose="020B0604020202020204" pitchFamily="34" charset="0"/>
          </a:endParaRPr>
        </a:p>
      </dgm:t>
    </dgm:pt>
    <dgm:pt modelId="{BAFF4574-94F0-4D7E-A8D0-059E389DFA6C}" type="parTrans" cxnId="{293D8789-8EF8-408A-9B3F-1C3F367AC227}">
      <dgm:prSet/>
      <dgm:spPr/>
      <dgm:t>
        <a:bodyPr/>
        <a:lstStyle/>
        <a:p>
          <a:endParaRPr lang="en-IN"/>
        </a:p>
      </dgm:t>
    </dgm:pt>
    <dgm:pt modelId="{FF555835-0D5E-41A9-BCF2-9502598700FE}" type="sibTrans" cxnId="{293D8789-8EF8-408A-9B3F-1C3F367AC227}">
      <dgm:prSet/>
      <dgm:spPr/>
      <dgm:t>
        <a:bodyPr/>
        <a:lstStyle/>
        <a:p>
          <a:endParaRPr lang="en-IN"/>
        </a:p>
      </dgm:t>
    </dgm:pt>
    <dgm:pt modelId="{EE14839E-3CBE-4F60-9C5E-CB7E69D865B1}" type="pres">
      <dgm:prSet presAssocID="{B7E24027-6442-4241-A029-7279E64D9B28}" presName="Name0" presStyleCnt="0">
        <dgm:presLayoutVars>
          <dgm:chMax val="7"/>
          <dgm:chPref val="7"/>
          <dgm:dir/>
          <dgm:animLvl val="lvl"/>
        </dgm:presLayoutVars>
      </dgm:prSet>
      <dgm:spPr/>
    </dgm:pt>
    <dgm:pt modelId="{AEDC7E29-9EF5-430C-8E09-3275BA72E6B1}" type="pres">
      <dgm:prSet presAssocID="{9F7B2D9F-83A9-4F64-86AF-13A803CCB842}" presName="Accent1" presStyleCnt="0"/>
      <dgm:spPr/>
    </dgm:pt>
    <dgm:pt modelId="{6A91A16C-EA1B-4D80-9B80-A79C2D13FAD5}" type="pres">
      <dgm:prSet presAssocID="{9F7B2D9F-83A9-4F64-86AF-13A803CCB842}" presName="Accent" presStyleLbl="node1" presStyleIdx="0"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7CE865FA-AA39-4A76-8D7F-14B4459F84FD}" type="pres">
      <dgm:prSet presAssocID="{9F7B2D9F-83A9-4F64-86AF-13A803CCB842}" presName="Parent1" presStyleLbl="revTx" presStyleIdx="0" presStyleCnt="3">
        <dgm:presLayoutVars>
          <dgm:chMax val="1"/>
          <dgm:chPref val="1"/>
          <dgm:bulletEnabled val="1"/>
        </dgm:presLayoutVars>
      </dgm:prSet>
      <dgm:spPr/>
    </dgm:pt>
    <dgm:pt modelId="{6038014A-F2D2-41EC-8165-6427CDCD25B4}" type="pres">
      <dgm:prSet presAssocID="{D0364DDD-8339-4501-A190-3F5E66F786FF}" presName="Accent2" presStyleCnt="0"/>
      <dgm:spPr/>
    </dgm:pt>
    <dgm:pt modelId="{9578F8A7-6241-4E33-98AA-FF5040BFFA95}" type="pres">
      <dgm:prSet presAssocID="{D0364DDD-8339-4501-A190-3F5E66F786FF}" presName="Accent" presStyleLbl="node1" presStyleIdx="1"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0B54BD9C-7E3D-4511-B3E4-0D730A2DF470}" type="pres">
      <dgm:prSet presAssocID="{D0364DDD-8339-4501-A190-3F5E66F786FF}" presName="Parent2" presStyleLbl="revTx" presStyleIdx="1" presStyleCnt="3" custScaleX="134923">
        <dgm:presLayoutVars>
          <dgm:chMax val="1"/>
          <dgm:chPref val="1"/>
          <dgm:bulletEnabled val="1"/>
        </dgm:presLayoutVars>
      </dgm:prSet>
      <dgm:spPr/>
    </dgm:pt>
    <dgm:pt modelId="{D9AE7B04-B20C-4DDF-9628-0422AF5B2F52}" type="pres">
      <dgm:prSet presAssocID="{43E54113-8B50-449E-86B7-EE71BC0B6DCF}" presName="Accent3" presStyleCnt="0"/>
      <dgm:spPr/>
    </dgm:pt>
    <dgm:pt modelId="{057A8053-51E7-43BB-B71A-32450BB4F7ED}" type="pres">
      <dgm:prSet presAssocID="{43E54113-8B50-449E-86B7-EE71BC0B6DCF}" presName="Accent" presStyleLbl="node1" presStyleIdx="2"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BC96F335-A173-412A-90EA-6AE449AC43B6}" type="pres">
      <dgm:prSet presAssocID="{43E54113-8B50-449E-86B7-EE71BC0B6DCF}" presName="Parent3" presStyleLbl="revTx" presStyleIdx="2" presStyleCnt="3" custScaleX="118248">
        <dgm:presLayoutVars>
          <dgm:chMax val="1"/>
          <dgm:chPref val="1"/>
          <dgm:bulletEnabled val="1"/>
        </dgm:presLayoutVars>
      </dgm:prSet>
      <dgm:spPr/>
    </dgm:pt>
  </dgm:ptLst>
  <dgm:cxnLst>
    <dgm:cxn modelId="{838EFC24-C343-4A65-AD8E-865D55E7C1A2}" srcId="{B7E24027-6442-4241-A029-7279E64D9B28}" destId="{D0364DDD-8339-4501-A190-3F5E66F786FF}" srcOrd="1" destOrd="0" parTransId="{6B2EF964-8C35-43C0-BA35-CFE56B954D85}" sibTransId="{15368ADA-9867-47D2-A9E7-05248A181EA4}"/>
    <dgm:cxn modelId="{8D4E243A-0B78-47DB-95AD-AA2319D3B1D9}" type="presOf" srcId="{43E54113-8B50-449E-86B7-EE71BC0B6DCF}" destId="{BC96F335-A173-412A-90EA-6AE449AC43B6}" srcOrd="0" destOrd="0" presId="urn:microsoft.com/office/officeart/2009/layout/CircleArrowProcess"/>
    <dgm:cxn modelId="{293D8789-8EF8-408A-9B3F-1C3F367AC227}" srcId="{B7E24027-6442-4241-A029-7279E64D9B28}" destId="{43E54113-8B50-449E-86B7-EE71BC0B6DCF}" srcOrd="2" destOrd="0" parTransId="{BAFF4574-94F0-4D7E-A8D0-059E389DFA6C}" sibTransId="{FF555835-0D5E-41A9-BCF2-9502598700FE}"/>
    <dgm:cxn modelId="{01955F8B-91E3-4821-A1E1-A2E56248A6B7}" type="presOf" srcId="{D0364DDD-8339-4501-A190-3F5E66F786FF}" destId="{0B54BD9C-7E3D-4511-B3E4-0D730A2DF470}" srcOrd="0" destOrd="0" presId="urn:microsoft.com/office/officeart/2009/layout/CircleArrowProcess"/>
    <dgm:cxn modelId="{B533E292-E86B-4FB2-98FA-AEED607829FE}" type="presOf" srcId="{B7E24027-6442-4241-A029-7279E64D9B28}" destId="{EE14839E-3CBE-4F60-9C5E-CB7E69D865B1}" srcOrd="0" destOrd="0" presId="urn:microsoft.com/office/officeart/2009/layout/CircleArrowProcess"/>
    <dgm:cxn modelId="{84689F9F-1B12-4A98-8AAE-0B6B2F6B87CF}" type="presOf" srcId="{9F7B2D9F-83A9-4F64-86AF-13A803CCB842}" destId="{7CE865FA-AA39-4A76-8D7F-14B4459F84FD}" srcOrd="0" destOrd="0" presId="urn:microsoft.com/office/officeart/2009/layout/CircleArrowProcess"/>
    <dgm:cxn modelId="{922B10BC-4240-4E1C-95BA-E16D9B94018F}" srcId="{B7E24027-6442-4241-A029-7279E64D9B28}" destId="{9F7B2D9F-83A9-4F64-86AF-13A803CCB842}" srcOrd="0" destOrd="0" parTransId="{EADE9BD6-A49F-4AB7-AC1E-6ADAA93F32D9}" sibTransId="{29C062A4-2C56-4B8E-B1DD-4B2A80FBE412}"/>
    <dgm:cxn modelId="{43FC71DD-F946-4534-AD78-1E36CEB18A83}" type="presParOf" srcId="{EE14839E-3CBE-4F60-9C5E-CB7E69D865B1}" destId="{AEDC7E29-9EF5-430C-8E09-3275BA72E6B1}" srcOrd="0" destOrd="0" presId="urn:microsoft.com/office/officeart/2009/layout/CircleArrowProcess"/>
    <dgm:cxn modelId="{7C4B16DC-DCA1-4BE9-9DA1-A535AC689F98}" type="presParOf" srcId="{AEDC7E29-9EF5-430C-8E09-3275BA72E6B1}" destId="{6A91A16C-EA1B-4D80-9B80-A79C2D13FAD5}" srcOrd="0" destOrd="0" presId="urn:microsoft.com/office/officeart/2009/layout/CircleArrowProcess"/>
    <dgm:cxn modelId="{A1155216-1D7B-4D2D-9F24-1EC88EDAF00A}" type="presParOf" srcId="{EE14839E-3CBE-4F60-9C5E-CB7E69D865B1}" destId="{7CE865FA-AA39-4A76-8D7F-14B4459F84FD}" srcOrd="1" destOrd="0" presId="urn:microsoft.com/office/officeart/2009/layout/CircleArrowProcess"/>
    <dgm:cxn modelId="{59846C7D-3D67-4A31-A966-5B5DA4328257}" type="presParOf" srcId="{EE14839E-3CBE-4F60-9C5E-CB7E69D865B1}" destId="{6038014A-F2D2-41EC-8165-6427CDCD25B4}" srcOrd="2" destOrd="0" presId="urn:microsoft.com/office/officeart/2009/layout/CircleArrowProcess"/>
    <dgm:cxn modelId="{B63F1FD4-84C1-4486-8C83-931E38631043}" type="presParOf" srcId="{6038014A-F2D2-41EC-8165-6427CDCD25B4}" destId="{9578F8A7-6241-4E33-98AA-FF5040BFFA95}" srcOrd="0" destOrd="0" presId="urn:microsoft.com/office/officeart/2009/layout/CircleArrowProcess"/>
    <dgm:cxn modelId="{D6329254-9CF1-4AC8-976C-E5ACB6A20F77}" type="presParOf" srcId="{EE14839E-3CBE-4F60-9C5E-CB7E69D865B1}" destId="{0B54BD9C-7E3D-4511-B3E4-0D730A2DF470}" srcOrd="3" destOrd="0" presId="urn:microsoft.com/office/officeart/2009/layout/CircleArrowProcess"/>
    <dgm:cxn modelId="{55F6E3EC-BF2C-4BBC-8E91-FEFAD500F0CA}" type="presParOf" srcId="{EE14839E-3CBE-4F60-9C5E-CB7E69D865B1}" destId="{D9AE7B04-B20C-4DDF-9628-0422AF5B2F52}" srcOrd="4" destOrd="0" presId="urn:microsoft.com/office/officeart/2009/layout/CircleArrowProcess"/>
    <dgm:cxn modelId="{350E4FC9-34AB-4847-AE5C-4484D9747877}" type="presParOf" srcId="{D9AE7B04-B20C-4DDF-9628-0422AF5B2F52}" destId="{057A8053-51E7-43BB-B71A-32450BB4F7ED}" srcOrd="0" destOrd="0" presId="urn:microsoft.com/office/officeart/2009/layout/CircleArrowProcess"/>
    <dgm:cxn modelId="{94E22C73-684C-4A1B-B310-DF2D435A72B9}" type="presParOf" srcId="{EE14839E-3CBE-4F60-9C5E-CB7E69D865B1}" destId="{BC96F335-A173-412A-90EA-6AE449AC43B6}"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1A16C-EA1B-4D80-9B80-A79C2D13FAD5}">
      <dsp:nvSpPr>
        <dsp:cNvPr id="0" name=""/>
        <dsp:cNvSpPr/>
      </dsp:nvSpPr>
      <dsp:spPr>
        <a:xfrm>
          <a:off x="2206068" y="0"/>
          <a:ext cx="2140198" cy="214052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7CE865FA-AA39-4A76-8D7F-14B4459F84FD}">
      <dsp:nvSpPr>
        <dsp:cNvPr id="0" name=""/>
        <dsp:cNvSpPr/>
      </dsp:nvSpPr>
      <dsp:spPr>
        <a:xfrm>
          <a:off x="2679122" y="772794"/>
          <a:ext cx="1189266" cy="59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chemeClr val="tx1"/>
              </a:solidFill>
              <a:latin typeface="Arial" panose="020B0604020202020204" pitchFamily="34" charset="0"/>
              <a:cs typeface="Arial" panose="020B0604020202020204" pitchFamily="34" charset="0"/>
            </a:rPr>
            <a:t>Safety</a:t>
          </a:r>
          <a:endParaRPr lang="en-IN" sz="2700" b="1" kern="1200" dirty="0">
            <a:solidFill>
              <a:schemeClr val="tx1"/>
            </a:solidFill>
            <a:latin typeface="Arial" panose="020B0604020202020204" pitchFamily="34" charset="0"/>
            <a:cs typeface="Arial" panose="020B0604020202020204" pitchFamily="34" charset="0"/>
          </a:endParaRPr>
        </a:p>
      </dsp:txBody>
      <dsp:txXfrm>
        <a:off x="2679122" y="772794"/>
        <a:ext cx="1189266" cy="594491"/>
      </dsp:txXfrm>
    </dsp:sp>
    <dsp:sp modelId="{9578F8A7-6241-4E33-98AA-FF5040BFFA95}">
      <dsp:nvSpPr>
        <dsp:cNvPr id="0" name=""/>
        <dsp:cNvSpPr/>
      </dsp:nvSpPr>
      <dsp:spPr>
        <a:xfrm>
          <a:off x="1611636" y="1229889"/>
          <a:ext cx="2140198" cy="214052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0B54BD9C-7E3D-4511-B3E4-0D730A2DF470}">
      <dsp:nvSpPr>
        <dsp:cNvPr id="0" name=""/>
        <dsp:cNvSpPr/>
      </dsp:nvSpPr>
      <dsp:spPr>
        <a:xfrm>
          <a:off x="1879437" y="2009798"/>
          <a:ext cx="1604594" cy="59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Arial" panose="020B0604020202020204" pitchFamily="34" charset="0"/>
              <a:cs typeface="Arial" panose="020B0604020202020204" pitchFamily="34" charset="0"/>
            </a:rPr>
            <a:t>Security</a:t>
          </a:r>
          <a:endParaRPr lang="en-IN" sz="2700" b="1" kern="1200" dirty="0">
            <a:latin typeface="Arial" panose="020B0604020202020204" pitchFamily="34" charset="0"/>
            <a:cs typeface="Arial" panose="020B0604020202020204" pitchFamily="34" charset="0"/>
          </a:endParaRPr>
        </a:p>
      </dsp:txBody>
      <dsp:txXfrm>
        <a:off x="1879437" y="2009798"/>
        <a:ext cx="1604594" cy="594491"/>
      </dsp:txXfrm>
    </dsp:sp>
    <dsp:sp modelId="{057A8053-51E7-43BB-B71A-32450BB4F7ED}">
      <dsp:nvSpPr>
        <dsp:cNvPr id="0" name=""/>
        <dsp:cNvSpPr/>
      </dsp:nvSpPr>
      <dsp:spPr>
        <a:xfrm>
          <a:off x="2358394" y="2606957"/>
          <a:ext cx="1838761" cy="1839498"/>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BC96F335-A173-412A-90EA-6AE449AC43B6}">
      <dsp:nvSpPr>
        <dsp:cNvPr id="0" name=""/>
        <dsp:cNvSpPr/>
      </dsp:nvSpPr>
      <dsp:spPr>
        <a:xfrm>
          <a:off x="2573427" y="3248580"/>
          <a:ext cx="1406284" cy="59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Arial" panose="020B0604020202020204" pitchFamily="34" charset="0"/>
              <a:cs typeface="Arial" panose="020B0604020202020204" pitchFamily="34" charset="0"/>
            </a:rPr>
            <a:t>Comfort</a:t>
          </a:r>
          <a:endParaRPr lang="en-IN" sz="2600" b="1" kern="1200" dirty="0">
            <a:latin typeface="Arial" panose="020B0604020202020204" pitchFamily="34" charset="0"/>
            <a:cs typeface="Arial" panose="020B0604020202020204" pitchFamily="34" charset="0"/>
          </a:endParaRPr>
        </a:p>
      </dsp:txBody>
      <dsp:txXfrm>
        <a:off x="2573427" y="3248580"/>
        <a:ext cx="1406284" cy="59449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9E64FF7-FB35-43E3-917F-3B16D4EF4C15}" type="datetimeFigureOut">
              <a:rPr lang="en-IN" smtClean="0"/>
              <a:t>01-06-2023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C6E839E-2E23-4DFC-848F-DEEBAB2E38D0}"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2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E64FF7-FB35-43E3-917F-3B16D4EF4C1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2607359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E64FF7-FB35-43E3-917F-3B16D4EF4C1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999316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E64FF7-FB35-43E3-917F-3B16D4EF4C1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5819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E64FF7-FB35-43E3-917F-3B16D4EF4C15}" type="datetimeFigureOut">
              <a:rPr lang="en-IN" smtClean="0"/>
              <a:t>01-06-2023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E839E-2E23-4DFC-848F-DEEBAB2E38D0}"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53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E64FF7-FB35-43E3-917F-3B16D4EF4C1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320551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E64FF7-FB35-43E3-917F-3B16D4EF4C15}" type="datetimeFigureOut">
              <a:rPr lang="en-IN" smtClean="0"/>
              <a:t>01-06-2023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200465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E64FF7-FB35-43E3-917F-3B16D4EF4C15}" type="datetimeFigureOut">
              <a:rPr lang="en-IN" smtClean="0"/>
              <a:t>01-06-2023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3397481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64FF7-FB35-43E3-917F-3B16D4EF4C15}" type="datetimeFigureOut">
              <a:rPr lang="en-IN" smtClean="0"/>
              <a:t>01-06-2023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57567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64FF7-FB35-43E3-917F-3B16D4EF4C1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165852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64FF7-FB35-43E3-917F-3B16D4EF4C15}" type="datetimeFigureOut">
              <a:rPr lang="en-IN" smtClean="0"/>
              <a:t>01-06-2023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E839E-2E23-4DFC-848F-DEEBAB2E38D0}" type="slidenum">
              <a:rPr lang="en-IN" smtClean="0"/>
              <a:t>‹#›</a:t>
            </a:fld>
            <a:endParaRPr lang="en-IN"/>
          </a:p>
        </p:txBody>
      </p:sp>
    </p:spTree>
    <p:extLst>
      <p:ext uri="{BB962C8B-B14F-4D97-AF65-F5344CB8AC3E}">
        <p14:creationId xmlns:p14="http://schemas.microsoft.com/office/powerpoint/2010/main" val="303227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9E64FF7-FB35-43E3-917F-3B16D4EF4C15}" type="datetimeFigureOut">
              <a:rPr lang="en-IN" smtClean="0"/>
              <a:t>01-06-2023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C6E839E-2E23-4DFC-848F-DEEBAB2E38D0}" type="slidenum">
              <a:rPr lang="en-IN" smtClean="0"/>
              <a:t>‹#›</a:t>
            </a:fld>
            <a:endParaRPr lang="en-IN"/>
          </a:p>
        </p:txBody>
      </p:sp>
    </p:spTree>
    <p:extLst>
      <p:ext uri="{BB962C8B-B14F-4D97-AF65-F5344CB8AC3E}">
        <p14:creationId xmlns:p14="http://schemas.microsoft.com/office/powerpoint/2010/main" val="36732906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f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fif"/><Relationship Id="rId2" Type="http://schemas.openxmlformats.org/officeDocument/2006/relationships/image" Target="../media/image29.jf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35.jfif"/><Relationship Id="rId3" Type="http://schemas.openxmlformats.org/officeDocument/2006/relationships/image" Target="../media/image31.jfif"/><Relationship Id="rId7" Type="http://schemas.openxmlformats.org/officeDocument/2006/relationships/image" Target="../media/image34.jfif"/><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33.jfif"/><Relationship Id="rId4" Type="http://schemas.openxmlformats.org/officeDocument/2006/relationships/image" Target="../media/image32.jfif"/><Relationship Id="rId9" Type="http://schemas.openxmlformats.org/officeDocument/2006/relationships/image" Target="../media/image26.jf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s://web.archive.org/web/20140930080338/http:/hometoys.com/emagazine.php?url=%2Fhtinews%2Foct99%2Farticles%2Frye%2Frye.htm" TargetMode="External"/><Relationship Id="rId3" Type="http://schemas.openxmlformats.org/officeDocument/2006/relationships/hyperlink" Target="https://web.archive.org/web/20160505124414/https:/www.reuters.com/article/research-and-markets-idUSnBw195490a%2B100%2BBSW20150119" TargetMode="External"/><Relationship Id="rId7" Type="http://schemas.openxmlformats.org/officeDocument/2006/relationships/hyperlink" Target="https://en.wikipedia.org/wiki/Special:BookSources/978-0-07-024674-4" TargetMode="External"/><Relationship Id="rId2" Type="http://schemas.openxmlformats.org/officeDocument/2006/relationships/hyperlink" Target="http://www.t3.com/features/the-smart-home-guide" TargetMode="External"/><Relationship Id="rId1" Type="http://schemas.openxmlformats.org/officeDocument/2006/relationships/slideLayout" Target="../slideLayouts/slideLayout6.xml"/><Relationship Id="rId6" Type="http://schemas.openxmlformats.org/officeDocument/2006/relationships/hyperlink" Target="https://en.wikipedia.org/wiki/ISBN_(identifier)" TargetMode="External"/><Relationship Id="rId5" Type="http://schemas.openxmlformats.org/officeDocument/2006/relationships/hyperlink" Target="https://archive.org/details/homeautomationwi0000gerh" TargetMode="External"/><Relationship Id="rId4" Type="http://schemas.openxmlformats.org/officeDocument/2006/relationships/hyperlink" Target="https://www.reuters.com/article/research-and-markets-idUSnBw195490a+100+BSW20150119" TargetMode="External"/><Relationship Id="rId9" Type="http://schemas.openxmlformats.org/officeDocument/2006/relationships/hyperlink" Target="http://hometoys.com/emagazine.php?url=/htinews/oct99/articles/rye/rye.ht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DAD9-94CC-5E00-553F-666FA57E9075}"/>
              </a:ext>
            </a:extLst>
          </p:cNvPr>
          <p:cNvSpPr>
            <a:spLocks noGrp="1"/>
          </p:cNvSpPr>
          <p:nvPr>
            <p:ph type="ctrTitle"/>
          </p:nvPr>
        </p:nvSpPr>
        <p:spPr>
          <a:xfrm>
            <a:off x="1112520" y="1429303"/>
            <a:ext cx="9966960" cy="1313831"/>
          </a:xfrm>
        </p:spPr>
        <p:txBody>
          <a:bodyPr>
            <a:normAutofit/>
          </a:bodyPr>
          <a:lstStyle/>
          <a:p>
            <a:r>
              <a:rPr lang="en-US" sz="5500" dirty="0"/>
              <a:t>Home Automation System</a:t>
            </a:r>
            <a:endParaRPr lang="en-IN" sz="5500" dirty="0"/>
          </a:p>
        </p:txBody>
      </p:sp>
      <p:sp>
        <p:nvSpPr>
          <p:cNvPr id="3" name="Subtitle 2">
            <a:extLst>
              <a:ext uri="{FF2B5EF4-FFF2-40B4-BE49-F238E27FC236}">
                <a16:creationId xmlns:a16="http://schemas.microsoft.com/office/drawing/2014/main" id="{55DF13E4-7538-F74D-041D-165EEB9D485C}"/>
              </a:ext>
            </a:extLst>
          </p:cNvPr>
          <p:cNvSpPr>
            <a:spLocks noGrp="1"/>
          </p:cNvSpPr>
          <p:nvPr>
            <p:ph type="subTitle" idx="1"/>
          </p:nvPr>
        </p:nvSpPr>
        <p:spPr>
          <a:xfrm>
            <a:off x="497151" y="3869634"/>
            <a:ext cx="11179338" cy="2664331"/>
          </a:xfrm>
        </p:spPr>
        <p:txBody>
          <a:bodyPr>
            <a:normAutofit/>
          </a:bodyPr>
          <a:lstStyle/>
          <a:p>
            <a:r>
              <a:rPr lang="en-US" b="1" dirty="0"/>
              <a:t>                                                                         Presented By- </a:t>
            </a:r>
          </a:p>
          <a:p>
            <a:r>
              <a:rPr lang="en-US" dirty="0"/>
              <a:t>                                                                                                       Rajat Gupta(1901640310158)</a:t>
            </a:r>
          </a:p>
          <a:p>
            <a:r>
              <a:rPr lang="en-US" dirty="0"/>
              <a:t>                                                                                                                 Himanshu Singh(1901640310105)</a:t>
            </a:r>
          </a:p>
          <a:p>
            <a:r>
              <a:rPr lang="en-US" dirty="0"/>
              <a:t>                                                                                                                        Ravi Shankar Gupta(1901640310162)</a:t>
            </a:r>
          </a:p>
          <a:p>
            <a:pPr algn="r"/>
            <a:r>
              <a:rPr lang="en-US" dirty="0"/>
              <a:t>Ravi Nandan Mishra(1901640310161)</a:t>
            </a:r>
            <a:endParaRPr lang="en-IN" dirty="0"/>
          </a:p>
        </p:txBody>
      </p:sp>
      <p:sp>
        <p:nvSpPr>
          <p:cNvPr id="4" name="Rectangle 3">
            <a:extLst>
              <a:ext uri="{FF2B5EF4-FFF2-40B4-BE49-F238E27FC236}">
                <a16:creationId xmlns:a16="http://schemas.microsoft.com/office/drawing/2014/main" id="{50E7C52A-BB36-07AC-21B8-AC196E99A726}"/>
              </a:ext>
            </a:extLst>
          </p:cNvPr>
          <p:cNvSpPr/>
          <p:nvPr/>
        </p:nvSpPr>
        <p:spPr>
          <a:xfrm>
            <a:off x="168676" y="4500980"/>
            <a:ext cx="3098307" cy="1669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Mentor –</a:t>
            </a:r>
          </a:p>
          <a:p>
            <a:pPr algn="ctr"/>
            <a:r>
              <a:rPr lang="en-US" sz="2200" dirty="0">
                <a:latin typeface="Arial" panose="020B0604020202020204" pitchFamily="34" charset="0"/>
                <a:cs typeface="Arial" panose="020B0604020202020204" pitchFamily="34" charset="0"/>
              </a:rPr>
              <a:t>Mrs. Pratibha Singh</a:t>
            </a:r>
          </a:p>
          <a:p>
            <a:pPr algn="ctr"/>
            <a:r>
              <a:rPr lang="en-US" dirty="0">
                <a:latin typeface="Arial" panose="020B0604020202020204" pitchFamily="34" charset="0"/>
                <a:cs typeface="Arial" panose="020B0604020202020204" pitchFamily="34" charset="0"/>
              </a:rPr>
              <a:t>(Assistant Professor)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833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BCAA-56FF-28CF-87A7-8439B5481F98}"/>
              </a:ext>
            </a:extLst>
          </p:cNvPr>
          <p:cNvSpPr>
            <a:spLocks noGrp="1"/>
          </p:cNvSpPr>
          <p:nvPr>
            <p:ph type="title"/>
          </p:nvPr>
        </p:nvSpPr>
        <p:spPr>
          <a:xfrm>
            <a:off x="361764" y="417250"/>
            <a:ext cx="11267983" cy="501144"/>
          </a:xfrm>
        </p:spPr>
        <p:txBody>
          <a:bodyPr>
            <a:normAutofit/>
          </a:bodyPr>
          <a:lstStyle/>
          <a:p>
            <a:r>
              <a:rPr lang="en-US" sz="2500" b="1" dirty="0">
                <a:solidFill>
                  <a:schemeClr val="tx1"/>
                </a:solidFill>
                <a:latin typeface="Arial" panose="020B0604020202020204" pitchFamily="34" charset="0"/>
                <a:cs typeface="Arial" panose="020B0604020202020204" pitchFamily="34" charset="0"/>
              </a:rPr>
              <a:t>2. </a:t>
            </a:r>
            <a:r>
              <a:rPr lang="en-IN" sz="2800" b="1" dirty="0">
                <a:solidFill>
                  <a:schemeClr val="tx1"/>
                </a:solidFill>
                <a:latin typeface="Arial" panose="020B0604020202020204" pitchFamily="34" charset="0"/>
                <a:cs typeface="Arial" panose="020B0604020202020204" pitchFamily="34" charset="0"/>
              </a:rPr>
              <a:t>Intelligent security</a:t>
            </a:r>
            <a:endParaRPr lang="en-IN" sz="25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4CB7A80-600C-9521-5219-7C130915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953" y="802540"/>
            <a:ext cx="7835284" cy="5606693"/>
          </a:xfrm>
          <a:prstGeom prst="rect">
            <a:avLst/>
          </a:prstGeom>
        </p:spPr>
      </p:pic>
      <p:sp>
        <p:nvSpPr>
          <p:cNvPr id="5" name="Rectangle 4">
            <a:extLst>
              <a:ext uri="{FF2B5EF4-FFF2-40B4-BE49-F238E27FC236}">
                <a16:creationId xmlns:a16="http://schemas.microsoft.com/office/drawing/2014/main" id="{7BA7D67D-5BB4-6B9E-D979-3BBB6003A429}"/>
              </a:ext>
            </a:extLst>
          </p:cNvPr>
          <p:cNvSpPr/>
          <p:nvPr/>
        </p:nvSpPr>
        <p:spPr>
          <a:xfrm>
            <a:off x="361765" y="918394"/>
            <a:ext cx="4094825" cy="513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200" b="1" i="1" dirty="0">
                <a:solidFill>
                  <a:schemeClr val="accent1"/>
                </a:solidFill>
                <a:latin typeface="Calibri" panose="020F0502020204030204" pitchFamily="34" charset="0"/>
                <a:cs typeface="Calibri" panose="020F0502020204030204" pitchFamily="34" charset="0"/>
              </a:rPr>
              <a:t>Home automation solutions can help in managing the security of your home. You can collect data through gadgets like cameras and sensors, and analyze those data will help you enhance your home's security. </a:t>
            </a:r>
            <a:endParaRPr lang="en-IN" sz="2200" b="1" i="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4464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B39A-B50C-1B7A-7881-68A1F6934DC0}"/>
              </a:ext>
            </a:extLst>
          </p:cNvPr>
          <p:cNvSpPr>
            <a:spLocks noGrp="1"/>
          </p:cNvSpPr>
          <p:nvPr>
            <p:ph type="title"/>
          </p:nvPr>
        </p:nvSpPr>
        <p:spPr>
          <a:xfrm>
            <a:off x="361765" y="381739"/>
            <a:ext cx="9875520" cy="581043"/>
          </a:xfrm>
        </p:spPr>
        <p:txBody>
          <a:bodyPr>
            <a:normAutofit/>
          </a:bodyPr>
          <a:lstStyle/>
          <a:p>
            <a:r>
              <a:rPr lang="en-US" sz="2600" b="1" dirty="0">
                <a:solidFill>
                  <a:schemeClr val="tx1"/>
                </a:solidFill>
                <a:latin typeface="Arial" panose="020B0604020202020204" pitchFamily="34" charset="0"/>
                <a:cs typeface="Arial" panose="020B0604020202020204" pitchFamily="34" charset="0"/>
              </a:rPr>
              <a:t>3. Smart Doors</a:t>
            </a:r>
            <a:endParaRPr lang="en-IN" sz="26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032D0E4-BE98-23A7-05F9-66D845839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 y="962782"/>
            <a:ext cx="7146523" cy="5513479"/>
          </a:xfrm>
          <a:prstGeom prst="rect">
            <a:avLst/>
          </a:prstGeom>
        </p:spPr>
      </p:pic>
      <p:sp>
        <p:nvSpPr>
          <p:cNvPr id="5" name="TextBox 4">
            <a:extLst>
              <a:ext uri="{FF2B5EF4-FFF2-40B4-BE49-F238E27FC236}">
                <a16:creationId xmlns:a16="http://schemas.microsoft.com/office/drawing/2014/main" id="{9E7B215C-2977-060E-D875-15297BAC4522}"/>
              </a:ext>
            </a:extLst>
          </p:cNvPr>
          <p:cNvSpPr txBox="1"/>
          <p:nvPr/>
        </p:nvSpPr>
        <p:spPr>
          <a:xfrm>
            <a:off x="7572651" y="867529"/>
            <a:ext cx="4257584" cy="5122941"/>
          </a:xfrm>
          <a:prstGeom prst="rect">
            <a:avLst/>
          </a:prstGeom>
          <a:noFill/>
        </p:spPr>
        <p:txBody>
          <a:bodyPr wrap="square">
            <a:spAutoFit/>
          </a:bodyPr>
          <a:lstStyle/>
          <a:p>
            <a:pPr algn="just">
              <a:lnSpc>
                <a:spcPct val="150000"/>
              </a:lnSpc>
            </a:pPr>
            <a:r>
              <a:rPr lang="en-US" sz="2000" b="1" i="1" dirty="0">
                <a:solidFill>
                  <a:schemeClr val="accent1"/>
                </a:solidFill>
                <a:effectLst/>
                <a:latin typeface="Calibri" panose="020F0502020204030204" pitchFamily="34" charset="0"/>
                <a:cs typeface="Calibri" panose="020F0502020204030204" pitchFamily="34" charset="0"/>
              </a:rPr>
              <a:t>With the ability to lock and unlock remotely, homeowners can easily grant access to guests or delivery personnel without physically being there. </a:t>
            </a:r>
          </a:p>
          <a:p>
            <a:pPr algn="just">
              <a:lnSpc>
                <a:spcPct val="150000"/>
              </a:lnSpc>
            </a:pPr>
            <a:r>
              <a:rPr lang="en-US" sz="2000" b="1" i="1" dirty="0">
                <a:solidFill>
                  <a:schemeClr val="accent1"/>
                </a:solidFill>
                <a:effectLst/>
                <a:latin typeface="Calibri" panose="020F0502020204030204" pitchFamily="34" charset="0"/>
                <a:cs typeface="Calibri" panose="020F0502020204030204" pitchFamily="34" charset="0"/>
              </a:rPr>
              <a:t>In addition, the door can be integrated with other smart devices in the home, such as security cameras or smart thermostats, to create a comprehensive and interconnected system. </a:t>
            </a:r>
            <a:endParaRPr lang="en-IN" sz="2000" b="1" i="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72565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ABEC-9AE4-6B9E-DB22-94B99A340B57}"/>
              </a:ext>
            </a:extLst>
          </p:cNvPr>
          <p:cNvSpPr>
            <a:spLocks noGrp="1"/>
          </p:cNvSpPr>
          <p:nvPr>
            <p:ph type="title"/>
          </p:nvPr>
        </p:nvSpPr>
        <p:spPr>
          <a:xfrm>
            <a:off x="406154" y="408373"/>
            <a:ext cx="11267982" cy="563288"/>
          </a:xfrm>
        </p:spPr>
        <p:txBody>
          <a:bodyPr>
            <a:normAutofit/>
          </a:bodyPr>
          <a:lstStyle/>
          <a:p>
            <a:r>
              <a:rPr lang="en-US" sz="2600" b="1" dirty="0">
                <a:solidFill>
                  <a:schemeClr val="tx1"/>
                </a:solidFill>
                <a:latin typeface="Arial" panose="020B0604020202020204" pitchFamily="34" charset="0"/>
                <a:cs typeface="Arial" panose="020B0604020202020204" pitchFamily="34" charset="0"/>
              </a:rPr>
              <a:t>4. Fire Safety</a:t>
            </a:r>
            <a:endParaRPr lang="en-IN" sz="2600" b="1" dirty="0">
              <a:solidFill>
                <a:schemeClr val="tx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7020531-7FEF-36DF-2EB5-B2BCED282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26" y="971661"/>
            <a:ext cx="7586708" cy="5477966"/>
          </a:xfrm>
          <a:prstGeom prst="rect">
            <a:avLst/>
          </a:prstGeom>
        </p:spPr>
      </p:pic>
      <p:sp>
        <p:nvSpPr>
          <p:cNvPr id="3" name="Rectangle 2">
            <a:extLst>
              <a:ext uri="{FF2B5EF4-FFF2-40B4-BE49-F238E27FC236}">
                <a16:creationId xmlns:a16="http://schemas.microsoft.com/office/drawing/2014/main" id="{44C50EB1-0225-0057-798B-BBF4F53E8197}"/>
              </a:ext>
            </a:extLst>
          </p:cNvPr>
          <p:cNvSpPr/>
          <p:nvPr/>
        </p:nvSpPr>
        <p:spPr>
          <a:xfrm>
            <a:off x="361766" y="905079"/>
            <a:ext cx="3881760" cy="5477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200" b="1" i="1" dirty="0">
                <a:solidFill>
                  <a:schemeClr val="accent1"/>
                </a:solidFill>
                <a:effectLst/>
                <a:latin typeface="Calibri" panose="020F0502020204030204" pitchFamily="34" charset="0"/>
                <a:cs typeface="Calibri" panose="020F0502020204030204" pitchFamily="34" charset="0"/>
              </a:rPr>
              <a:t>Automatic fire alarm system provides real-time surveillance, monitoring and automatic </a:t>
            </a:r>
            <a:r>
              <a:rPr lang="en-US" sz="2200" b="1" i="1" dirty="0">
                <a:solidFill>
                  <a:schemeClr val="accent1"/>
                </a:solidFill>
                <a:latin typeface="Calibri" panose="020F0502020204030204" pitchFamily="34" charset="0"/>
                <a:cs typeface="Calibri" panose="020F0502020204030204" pitchFamily="34" charset="0"/>
              </a:rPr>
              <a:t>control on fire</a:t>
            </a:r>
            <a:r>
              <a:rPr lang="en-US" sz="2200" b="1" i="1" dirty="0">
                <a:solidFill>
                  <a:schemeClr val="accent1"/>
                </a:solidFill>
                <a:effectLst/>
                <a:latin typeface="Calibri" panose="020F0502020204030204" pitchFamily="34" charset="0"/>
                <a:cs typeface="Calibri" panose="020F0502020204030204" pitchFamily="34" charset="0"/>
              </a:rPr>
              <a:t>. A key aspect of fire protection is to identify a developing fire emergency in a timely manner, and to alert the building's occupants and fire emergency organizations. </a:t>
            </a:r>
            <a:endParaRPr lang="en-IN" sz="2200" b="1" i="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57865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BC27D-4EC5-9EA2-522E-EBC99C8F055B}"/>
              </a:ext>
            </a:extLst>
          </p:cNvPr>
          <p:cNvSpPr>
            <a:spLocks noGrp="1"/>
          </p:cNvSpPr>
          <p:nvPr>
            <p:ph type="title"/>
          </p:nvPr>
        </p:nvSpPr>
        <p:spPr>
          <a:xfrm>
            <a:off x="317376" y="346229"/>
            <a:ext cx="9875520" cy="625432"/>
          </a:xfrm>
        </p:spPr>
        <p:txBody>
          <a:bodyPr>
            <a:normAutofit/>
          </a:bodyPr>
          <a:lstStyle/>
          <a:p>
            <a:r>
              <a:rPr lang="en-US" sz="2500" b="1" dirty="0">
                <a:solidFill>
                  <a:schemeClr val="tx1"/>
                </a:solidFill>
                <a:latin typeface="Arial" panose="020B0604020202020204" pitchFamily="34" charset="0"/>
                <a:cs typeface="Arial" panose="020B0604020202020204" pitchFamily="34" charset="0"/>
              </a:rPr>
              <a:t>5. </a:t>
            </a:r>
            <a:r>
              <a:rPr lang="en-US" sz="2800" b="1" dirty="0">
                <a:solidFill>
                  <a:schemeClr val="tx1"/>
                </a:solidFill>
                <a:latin typeface="Arial" panose="020B0604020202020204" pitchFamily="34" charset="0"/>
                <a:cs typeface="Arial" panose="020B0604020202020204" pitchFamily="34" charset="0"/>
              </a:rPr>
              <a:t>Intelligent lighting</a:t>
            </a:r>
            <a:endParaRPr lang="en-IN" sz="25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5841708-CACE-7FF3-FC23-208BA0BA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07" y="896646"/>
            <a:ext cx="7889336" cy="5534598"/>
          </a:xfrm>
          <a:prstGeom prst="rect">
            <a:avLst/>
          </a:prstGeom>
        </p:spPr>
      </p:pic>
      <p:sp>
        <p:nvSpPr>
          <p:cNvPr id="3" name="Rectangle 2">
            <a:extLst>
              <a:ext uri="{FF2B5EF4-FFF2-40B4-BE49-F238E27FC236}">
                <a16:creationId xmlns:a16="http://schemas.microsoft.com/office/drawing/2014/main" id="{786C9135-D389-96D4-88E7-A6FBD8482118}"/>
              </a:ext>
            </a:extLst>
          </p:cNvPr>
          <p:cNvSpPr/>
          <p:nvPr/>
        </p:nvSpPr>
        <p:spPr>
          <a:xfrm>
            <a:off x="8376774" y="971661"/>
            <a:ext cx="3373514" cy="528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200" b="1" i="1" dirty="0">
                <a:solidFill>
                  <a:schemeClr val="accent1"/>
                </a:solidFill>
                <a:latin typeface="Calibri" panose="020F0502020204030204" pitchFamily="34" charset="0"/>
                <a:cs typeface="Calibri" panose="020F0502020204030204" pitchFamily="34" charset="0"/>
              </a:rPr>
              <a:t>Lights in your home can be managed using a smart home automation system. You can change the brightness and intensity of the light to suit your needs</a:t>
            </a:r>
            <a:endParaRPr lang="en-IN" sz="2200" b="1" i="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3132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8980-F4DF-4CD0-636A-CCDC0882FB58}"/>
              </a:ext>
            </a:extLst>
          </p:cNvPr>
          <p:cNvSpPr>
            <a:spLocks noGrp="1"/>
          </p:cNvSpPr>
          <p:nvPr>
            <p:ph type="title"/>
          </p:nvPr>
        </p:nvSpPr>
        <p:spPr>
          <a:xfrm>
            <a:off x="388398" y="435005"/>
            <a:ext cx="9875520" cy="527777"/>
          </a:xfrm>
        </p:spPr>
        <p:txBody>
          <a:bodyPr>
            <a:normAutofit/>
          </a:bodyPr>
          <a:lstStyle/>
          <a:p>
            <a:r>
              <a:rPr lang="en-US" sz="2500" b="1" dirty="0">
                <a:solidFill>
                  <a:schemeClr val="tx1"/>
                </a:solidFill>
                <a:latin typeface="Arial" panose="020B0604020202020204" pitchFamily="34" charset="0"/>
                <a:cs typeface="Arial" panose="020B0604020202020204" pitchFamily="34" charset="0"/>
              </a:rPr>
              <a:t>6. </a:t>
            </a:r>
            <a:r>
              <a:rPr lang="en-US" sz="2800" b="1" dirty="0">
                <a:solidFill>
                  <a:schemeClr val="tx1"/>
                </a:solidFill>
                <a:latin typeface="Arial" panose="020B0604020202020204" pitchFamily="34" charset="0"/>
                <a:cs typeface="Arial" panose="020B0604020202020204" pitchFamily="34" charset="0"/>
              </a:rPr>
              <a:t>Energy Efficiency</a:t>
            </a:r>
            <a:endParaRPr lang="en-IN" sz="25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E06201A-2984-B8B6-64CD-0442E5511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813" y="435005"/>
            <a:ext cx="7737789" cy="5987989"/>
          </a:xfrm>
          <a:prstGeom prst="rect">
            <a:avLst/>
          </a:prstGeom>
        </p:spPr>
      </p:pic>
      <p:sp>
        <p:nvSpPr>
          <p:cNvPr id="3" name="Rectangle 2">
            <a:extLst>
              <a:ext uri="{FF2B5EF4-FFF2-40B4-BE49-F238E27FC236}">
                <a16:creationId xmlns:a16="http://schemas.microsoft.com/office/drawing/2014/main" id="{49C6FBA2-B2BC-7DEE-6A4A-5760DF906343}"/>
              </a:ext>
            </a:extLst>
          </p:cNvPr>
          <p:cNvSpPr/>
          <p:nvPr/>
        </p:nvSpPr>
        <p:spPr>
          <a:xfrm>
            <a:off x="388398" y="620485"/>
            <a:ext cx="3514131" cy="5184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200" b="1" i="1" dirty="0">
                <a:solidFill>
                  <a:schemeClr val="accent1"/>
                </a:solidFill>
                <a:latin typeface="Calibri" panose="020F0502020204030204" pitchFamily="34" charset="0"/>
                <a:cs typeface="Calibri" panose="020F0502020204030204" pitchFamily="34" charset="0"/>
              </a:rPr>
              <a:t>Home automation allows you to be more mindful of your power usage. For example, you can save on energy bills by reducing the length of time that lights stay on, or by lowering temperatures when you leave a room.</a:t>
            </a:r>
            <a:endParaRPr lang="en-IN" sz="2200" b="1" i="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22343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6CB7B5-B047-1596-ABDB-B714458E3948}"/>
              </a:ext>
            </a:extLst>
          </p:cNvPr>
          <p:cNvSpPr>
            <a:spLocks noGrp="1"/>
          </p:cNvSpPr>
          <p:nvPr>
            <p:ph type="title"/>
          </p:nvPr>
        </p:nvSpPr>
        <p:spPr>
          <a:xfrm>
            <a:off x="1158240" y="272248"/>
            <a:ext cx="9875520" cy="881849"/>
          </a:xfrm>
        </p:spPr>
        <p:txBody>
          <a:bodyPr/>
          <a:lstStyle/>
          <a:p>
            <a:pPr algn="ctr"/>
            <a:r>
              <a:rPr lang="en-US" b="1" dirty="0">
                <a:solidFill>
                  <a:schemeClr val="tx1"/>
                </a:solidFill>
                <a:latin typeface="Arial" panose="020B0604020202020204" pitchFamily="34" charset="0"/>
                <a:cs typeface="Arial" panose="020B0604020202020204" pitchFamily="34" charset="0"/>
              </a:rPr>
              <a:t>S</a:t>
            </a:r>
            <a:r>
              <a:rPr lang="en-IN" b="1" dirty="0">
                <a:solidFill>
                  <a:schemeClr val="tx1"/>
                </a:solidFill>
                <a:latin typeface="Arial" panose="020B0604020202020204" pitchFamily="34" charset="0"/>
                <a:cs typeface="Arial" panose="020B0604020202020204" pitchFamily="34" charset="0"/>
              </a:rPr>
              <a:t>OFTWARE</a:t>
            </a:r>
            <a:endParaRPr lang="en-IN"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460DFC4-333E-9A17-84FD-02EFD8783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69" y="1154097"/>
            <a:ext cx="10564427" cy="5140171"/>
          </a:xfrm>
          <a:prstGeom prst="rect">
            <a:avLst/>
          </a:prstGeom>
        </p:spPr>
      </p:pic>
    </p:spTree>
    <p:extLst>
      <p:ext uri="{BB962C8B-B14F-4D97-AF65-F5344CB8AC3E}">
        <p14:creationId xmlns:p14="http://schemas.microsoft.com/office/powerpoint/2010/main" val="234579370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4C59E-FF06-1E6F-8E1B-D6B397F2B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44" y="381740"/>
            <a:ext cx="5129519" cy="3047260"/>
          </a:xfrm>
          <a:prstGeom prst="rect">
            <a:avLst/>
          </a:prstGeom>
        </p:spPr>
      </p:pic>
      <p:pic>
        <p:nvPicPr>
          <p:cNvPr id="5" name="Picture 4">
            <a:extLst>
              <a:ext uri="{FF2B5EF4-FFF2-40B4-BE49-F238E27FC236}">
                <a16:creationId xmlns:a16="http://schemas.microsoft.com/office/drawing/2014/main" id="{5EBDB3ED-0382-E349-B4AC-DEF0EF05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758" y="3574741"/>
            <a:ext cx="5770484" cy="2901519"/>
          </a:xfrm>
          <a:prstGeom prst="rect">
            <a:avLst/>
          </a:prstGeom>
        </p:spPr>
      </p:pic>
      <p:pic>
        <p:nvPicPr>
          <p:cNvPr id="6" name="Picture 5">
            <a:extLst>
              <a:ext uri="{FF2B5EF4-FFF2-40B4-BE49-F238E27FC236}">
                <a16:creationId xmlns:a16="http://schemas.microsoft.com/office/drawing/2014/main" id="{9BB3835C-DF77-282C-5DE3-A16BF3054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438" y="381740"/>
            <a:ext cx="5129520" cy="3047260"/>
          </a:xfrm>
          <a:prstGeom prst="rect">
            <a:avLst/>
          </a:prstGeom>
        </p:spPr>
      </p:pic>
    </p:spTree>
    <p:extLst>
      <p:ext uri="{BB962C8B-B14F-4D97-AF65-F5344CB8AC3E}">
        <p14:creationId xmlns:p14="http://schemas.microsoft.com/office/powerpoint/2010/main" val="3188868490"/>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D9CFC6-76EC-BA01-F3AC-93C3AA705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72" y="3546628"/>
            <a:ext cx="5379871" cy="2838636"/>
          </a:xfrm>
          <a:prstGeom prst="rect">
            <a:avLst/>
          </a:prstGeom>
        </p:spPr>
      </p:pic>
      <p:pic>
        <p:nvPicPr>
          <p:cNvPr id="7" name="Picture 6">
            <a:extLst>
              <a:ext uri="{FF2B5EF4-FFF2-40B4-BE49-F238E27FC236}">
                <a16:creationId xmlns:a16="http://schemas.microsoft.com/office/drawing/2014/main" id="{F1882845-FAD6-A5C1-9CB2-84627198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73" y="397276"/>
            <a:ext cx="5379870" cy="2838636"/>
          </a:xfrm>
          <a:prstGeom prst="rect">
            <a:avLst/>
          </a:prstGeom>
        </p:spPr>
      </p:pic>
      <p:pic>
        <p:nvPicPr>
          <p:cNvPr id="9" name="Picture 8">
            <a:extLst>
              <a:ext uri="{FF2B5EF4-FFF2-40B4-BE49-F238E27FC236}">
                <a16:creationId xmlns:a16="http://schemas.microsoft.com/office/drawing/2014/main" id="{4943E71D-20E8-0C5F-D1D5-A809F4E21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758" y="397276"/>
            <a:ext cx="5379872" cy="2838636"/>
          </a:xfrm>
          <a:prstGeom prst="rect">
            <a:avLst/>
          </a:prstGeom>
        </p:spPr>
      </p:pic>
      <p:pic>
        <p:nvPicPr>
          <p:cNvPr id="11" name="Picture 10">
            <a:extLst>
              <a:ext uri="{FF2B5EF4-FFF2-40B4-BE49-F238E27FC236}">
                <a16:creationId xmlns:a16="http://schemas.microsoft.com/office/drawing/2014/main" id="{9D38A980-FD08-3DC7-7987-4F1E7394C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758" y="3573261"/>
            <a:ext cx="5379872" cy="2838636"/>
          </a:xfrm>
          <a:prstGeom prst="rect">
            <a:avLst/>
          </a:prstGeom>
        </p:spPr>
      </p:pic>
    </p:spTree>
    <p:extLst>
      <p:ext uri="{BB962C8B-B14F-4D97-AF65-F5344CB8AC3E}">
        <p14:creationId xmlns:p14="http://schemas.microsoft.com/office/powerpoint/2010/main" val="1697138988"/>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3F51A7-C2E9-C253-DB99-581AD8517128}"/>
              </a:ext>
            </a:extLst>
          </p:cNvPr>
          <p:cNvSpPr>
            <a:spLocks noGrp="1"/>
          </p:cNvSpPr>
          <p:nvPr>
            <p:ph type="title"/>
          </p:nvPr>
        </p:nvSpPr>
        <p:spPr>
          <a:xfrm>
            <a:off x="1158240" y="272248"/>
            <a:ext cx="9875520" cy="881849"/>
          </a:xfrm>
        </p:spPr>
        <p:txBody>
          <a:bodyPr/>
          <a:lstStyle/>
          <a:p>
            <a:pPr algn="ctr"/>
            <a:r>
              <a:rPr lang="en-US" b="1" dirty="0">
                <a:solidFill>
                  <a:schemeClr val="tx1"/>
                </a:solidFill>
                <a:latin typeface="Arial" panose="020B0604020202020204" pitchFamily="34" charset="0"/>
                <a:cs typeface="Arial" panose="020B0604020202020204" pitchFamily="34" charset="0"/>
              </a:rPr>
              <a:t>HARD</a:t>
            </a:r>
            <a:r>
              <a:rPr lang="en-IN" b="1" dirty="0">
                <a:solidFill>
                  <a:schemeClr val="tx1"/>
                </a:solidFill>
                <a:latin typeface="Arial" panose="020B0604020202020204" pitchFamily="34" charset="0"/>
                <a:cs typeface="Arial" panose="020B0604020202020204" pitchFamily="34" charset="0"/>
              </a:rPr>
              <a:t>WARE</a:t>
            </a:r>
            <a:endParaRPr lang="en-IN"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4812A25-0A4F-AE1C-E8BE-61240403A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016" y="1269507"/>
            <a:ext cx="5424257" cy="3773010"/>
          </a:xfrm>
          <a:prstGeom prst="rect">
            <a:avLst/>
          </a:prstGeom>
        </p:spPr>
      </p:pic>
      <p:pic>
        <p:nvPicPr>
          <p:cNvPr id="8" name="Picture 7">
            <a:extLst>
              <a:ext uri="{FF2B5EF4-FFF2-40B4-BE49-F238E27FC236}">
                <a16:creationId xmlns:a16="http://schemas.microsoft.com/office/drawing/2014/main" id="{CFFD58E6-10D5-67F9-0E4A-5A94844B7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1520" y="1010297"/>
            <a:ext cx="3773010" cy="4291429"/>
          </a:xfrm>
          <a:prstGeom prst="rect">
            <a:avLst/>
          </a:prstGeom>
        </p:spPr>
      </p:pic>
      <p:sp>
        <p:nvSpPr>
          <p:cNvPr id="13" name="Title 1">
            <a:extLst>
              <a:ext uri="{FF2B5EF4-FFF2-40B4-BE49-F238E27FC236}">
                <a16:creationId xmlns:a16="http://schemas.microsoft.com/office/drawing/2014/main" id="{0831B819-25CE-F2F5-5B88-97AADE1CC44E}"/>
              </a:ext>
            </a:extLst>
          </p:cNvPr>
          <p:cNvSpPr txBox="1">
            <a:spLocks/>
          </p:cNvSpPr>
          <p:nvPr/>
        </p:nvSpPr>
        <p:spPr>
          <a:xfrm>
            <a:off x="453608" y="5042517"/>
            <a:ext cx="4708834" cy="88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b="1" dirty="0">
                <a:solidFill>
                  <a:schemeClr val="tx1"/>
                </a:solidFill>
                <a:latin typeface="Arial" panose="020B0604020202020204" pitchFamily="34" charset="0"/>
                <a:cs typeface="Arial" panose="020B0604020202020204" pitchFamily="34" charset="0"/>
              </a:rPr>
              <a:t>FRONT VIEW</a:t>
            </a:r>
            <a:endParaRPr lang="en-IN" sz="1800" dirty="0">
              <a:solidFill>
                <a:schemeClr val="tx1"/>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4D5A3817-DC98-B60D-F0B6-0952F8253FB5}"/>
              </a:ext>
            </a:extLst>
          </p:cNvPr>
          <p:cNvSpPr txBox="1">
            <a:spLocks/>
          </p:cNvSpPr>
          <p:nvPr/>
        </p:nvSpPr>
        <p:spPr>
          <a:xfrm>
            <a:off x="6234727" y="5042517"/>
            <a:ext cx="4708834" cy="88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b="1" dirty="0">
                <a:solidFill>
                  <a:schemeClr val="tx1"/>
                </a:solidFill>
                <a:latin typeface="Arial" panose="020B0604020202020204" pitchFamily="34" charset="0"/>
                <a:cs typeface="Arial" panose="020B0604020202020204" pitchFamily="34" charset="0"/>
              </a:rPr>
              <a:t>SIDE VIEW</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4876093"/>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6FF81-CB46-CDF9-5CD0-970A941F8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87" y="628833"/>
            <a:ext cx="5198154" cy="4348333"/>
          </a:xfrm>
          <a:prstGeom prst="rect">
            <a:avLst/>
          </a:prstGeom>
        </p:spPr>
      </p:pic>
      <p:pic>
        <p:nvPicPr>
          <p:cNvPr id="5" name="Picture 4">
            <a:extLst>
              <a:ext uri="{FF2B5EF4-FFF2-40B4-BE49-F238E27FC236}">
                <a16:creationId xmlns:a16="http://schemas.microsoft.com/office/drawing/2014/main" id="{A4284279-0823-F9E4-D634-BDB30596A1EF}"/>
              </a:ext>
            </a:extLst>
          </p:cNvPr>
          <p:cNvPicPr>
            <a:picLocks noChangeAspect="1"/>
          </p:cNvPicPr>
          <p:nvPr/>
        </p:nvPicPr>
        <p:blipFill rotWithShape="1">
          <a:blip r:embed="rId3">
            <a:extLst>
              <a:ext uri="{28A0092B-C50C-407E-A947-70E740481C1C}">
                <a14:useLocalDpi xmlns:a14="http://schemas.microsoft.com/office/drawing/2010/main" val="0"/>
              </a:ext>
            </a:extLst>
          </a:blip>
          <a:srcRect b="20342"/>
          <a:stretch/>
        </p:blipFill>
        <p:spPr>
          <a:xfrm rot="16200000">
            <a:off x="6612352" y="980696"/>
            <a:ext cx="4342664" cy="3650275"/>
          </a:xfrm>
          <a:prstGeom prst="rect">
            <a:avLst/>
          </a:prstGeom>
        </p:spPr>
      </p:pic>
      <p:sp>
        <p:nvSpPr>
          <p:cNvPr id="6" name="Title 1">
            <a:extLst>
              <a:ext uri="{FF2B5EF4-FFF2-40B4-BE49-F238E27FC236}">
                <a16:creationId xmlns:a16="http://schemas.microsoft.com/office/drawing/2014/main" id="{AEAD7D95-BD30-29ED-A7F8-5B9AFF845812}"/>
              </a:ext>
            </a:extLst>
          </p:cNvPr>
          <p:cNvSpPr txBox="1">
            <a:spLocks/>
          </p:cNvSpPr>
          <p:nvPr/>
        </p:nvSpPr>
        <p:spPr>
          <a:xfrm>
            <a:off x="453608" y="5157926"/>
            <a:ext cx="4708834" cy="88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b="1" dirty="0">
                <a:solidFill>
                  <a:schemeClr val="tx1"/>
                </a:solidFill>
                <a:latin typeface="Arial" panose="020B0604020202020204" pitchFamily="34" charset="0"/>
                <a:cs typeface="Arial" panose="020B0604020202020204" pitchFamily="34" charset="0"/>
              </a:rPr>
              <a:t>REAR VIEW</a:t>
            </a:r>
            <a:endParaRPr lang="en-IN" sz="1800" dirty="0">
              <a:solidFill>
                <a:schemeClr val="tx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E16A22AE-DB92-9C4E-8F2C-7F3D5EA7C568}"/>
              </a:ext>
            </a:extLst>
          </p:cNvPr>
          <p:cNvSpPr txBox="1">
            <a:spLocks/>
          </p:cNvSpPr>
          <p:nvPr/>
        </p:nvSpPr>
        <p:spPr>
          <a:xfrm>
            <a:off x="6429266" y="5157925"/>
            <a:ext cx="4708834" cy="881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b="1" dirty="0">
                <a:solidFill>
                  <a:schemeClr val="tx1"/>
                </a:solidFill>
                <a:latin typeface="Arial" panose="020B0604020202020204" pitchFamily="34" charset="0"/>
                <a:cs typeface="Arial" panose="020B0604020202020204" pitchFamily="34" charset="0"/>
              </a:rPr>
              <a:t>TOP VIEW</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846132"/>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E7B24-4FDA-3BF6-723C-0CEFF12B3FEB}"/>
              </a:ext>
            </a:extLst>
          </p:cNvPr>
          <p:cNvSpPr>
            <a:spLocks noGrp="1"/>
          </p:cNvSpPr>
          <p:nvPr>
            <p:ph idx="1"/>
          </p:nvPr>
        </p:nvSpPr>
        <p:spPr>
          <a:xfrm>
            <a:off x="553375" y="1238516"/>
            <a:ext cx="10479061" cy="5117895"/>
          </a:xfrm>
        </p:spPr>
        <p:txBody>
          <a:bodyPr>
            <a:normAutofit lnSpcReduction="10000"/>
          </a:body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Objective &amp; Scope</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Introduction</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What is Home Automation ?</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Flow Chart</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Circuit Diagram</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Features of the Project</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Hardware Requirement</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Advantages</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Applications</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Conclusion</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Reference</a:t>
            </a:r>
          </a:p>
          <a:p>
            <a:pPr algn="just"/>
            <a:endParaRPr lang="en-IN" dirty="0"/>
          </a:p>
        </p:txBody>
      </p:sp>
      <p:sp>
        <p:nvSpPr>
          <p:cNvPr id="4" name="Title 1">
            <a:extLst>
              <a:ext uri="{FF2B5EF4-FFF2-40B4-BE49-F238E27FC236}">
                <a16:creationId xmlns:a16="http://schemas.microsoft.com/office/drawing/2014/main" id="{1F96F8F6-28FB-61B8-AA94-1D6B2143FD68}"/>
              </a:ext>
            </a:extLst>
          </p:cNvPr>
          <p:cNvSpPr>
            <a:spLocks noGrp="1"/>
          </p:cNvSpPr>
          <p:nvPr>
            <p:ph type="title"/>
          </p:nvPr>
        </p:nvSpPr>
        <p:spPr>
          <a:xfrm>
            <a:off x="1159564" y="400539"/>
            <a:ext cx="9875520" cy="837978"/>
          </a:xfrm>
        </p:spPr>
        <p:txBody>
          <a:bodyPr/>
          <a:lstStyle/>
          <a:p>
            <a:pPr algn="ctr"/>
            <a:r>
              <a:rPr lang="en-IN" b="1" dirty="0">
                <a:solidFill>
                  <a:schemeClr val="tx1"/>
                </a:solidFill>
                <a:latin typeface="Arial" panose="020B0604020202020204" pitchFamily="34" charset="0"/>
                <a:cs typeface="Arial" panose="020B0604020202020204" pitchFamily="34" charset="0"/>
              </a:rPr>
              <a:t>CONTENT</a:t>
            </a:r>
            <a:r>
              <a:rPr lang="en-IN" sz="4400" b="1" dirty="0">
                <a:solidFill>
                  <a:schemeClr val="tx1"/>
                </a:solidFill>
                <a:latin typeface="Arial" panose="020B0604020202020204" pitchFamily="34" charset="0"/>
                <a:cs typeface="Arial" panose="020B0604020202020204" pitchFamily="34" charset="0"/>
              </a:rPr>
              <a:t> </a:t>
            </a:r>
            <a:endParaRPr lang="en-IN" dirty="0">
              <a:solidFill>
                <a:schemeClr val="tx1"/>
              </a:solidFill>
            </a:endParaRPr>
          </a:p>
        </p:txBody>
      </p:sp>
      <p:pic>
        <p:nvPicPr>
          <p:cNvPr id="8" name="Picture 7">
            <a:extLst>
              <a:ext uri="{FF2B5EF4-FFF2-40B4-BE49-F238E27FC236}">
                <a16:creationId xmlns:a16="http://schemas.microsoft.com/office/drawing/2014/main" id="{7FAE0BE0-62DF-8C19-976E-75327BDDF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818" y="1238516"/>
            <a:ext cx="6933461" cy="5117895"/>
          </a:xfrm>
          <a:prstGeom prst="rect">
            <a:avLst/>
          </a:prstGeom>
        </p:spPr>
      </p:pic>
    </p:spTree>
    <p:extLst>
      <p:ext uri="{BB962C8B-B14F-4D97-AF65-F5344CB8AC3E}">
        <p14:creationId xmlns:p14="http://schemas.microsoft.com/office/powerpoint/2010/main" val="25958809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8D6FAD-DF48-0A4E-B5F4-AAC40900F838}"/>
              </a:ext>
            </a:extLst>
          </p:cNvPr>
          <p:cNvSpPr>
            <a:spLocks noGrp="1"/>
          </p:cNvSpPr>
          <p:nvPr>
            <p:ph type="title"/>
          </p:nvPr>
        </p:nvSpPr>
        <p:spPr>
          <a:xfrm>
            <a:off x="1158240" y="272248"/>
            <a:ext cx="9875520" cy="881849"/>
          </a:xfrm>
        </p:spPr>
        <p:txBody>
          <a:bodyPr/>
          <a:lstStyle/>
          <a:p>
            <a:pPr algn="ctr"/>
            <a:r>
              <a:rPr lang="en-IN" sz="4400" b="1" i="0" u="none" strike="noStrike" baseline="0" dirty="0">
                <a:solidFill>
                  <a:schemeClr val="tx1"/>
                </a:solidFill>
                <a:latin typeface="Arial" panose="020B0604020202020204" pitchFamily="34" charset="0"/>
                <a:cs typeface="Arial" panose="020B0604020202020204" pitchFamily="34" charset="0"/>
              </a:rPr>
              <a:t>HARDWARE REQUIREMENTS</a:t>
            </a:r>
            <a:endParaRPr lang="en-IN" dirty="0">
              <a:solidFill>
                <a:schemeClr val="tx1"/>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5A33A3E9-E23D-C312-52B6-745EE8C32BBF}"/>
              </a:ext>
            </a:extLst>
          </p:cNvPr>
          <p:cNvSpPr txBox="1">
            <a:spLocks/>
          </p:cNvSpPr>
          <p:nvPr/>
        </p:nvSpPr>
        <p:spPr>
          <a:xfrm>
            <a:off x="469394" y="1329524"/>
            <a:ext cx="5750431" cy="5256228"/>
          </a:xfrm>
          <a:prstGeom prst="rect">
            <a:avLst/>
          </a:prstGeom>
        </p:spPr>
        <p:txBody>
          <a:bodyPr>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nSpc>
                <a:spcPct val="120000"/>
              </a:lnSpc>
              <a:buFont typeface="Corbel" pitchFamily="34" charset="0"/>
              <a:buNone/>
            </a:pPr>
            <a:r>
              <a:rPr lang="en-US" sz="2500" b="1" dirty="0">
                <a:latin typeface="Calibri" panose="020F0502020204030204" pitchFamily="34" charset="0"/>
                <a:cs typeface="Calibri" panose="020F0502020204030204" pitchFamily="34" charset="0"/>
              </a:rPr>
              <a:t>1.ESP32 Development board</a:t>
            </a:r>
          </a:p>
          <a:p>
            <a:pPr algn="just">
              <a:lnSpc>
                <a:spcPct val="12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ESP32 is a series of low-cost, low-power system on a chip microcontrollers with integrated Wi-Fi and dual-mode Bluetooth.</a:t>
            </a:r>
          </a:p>
          <a:p>
            <a:pPr algn="just">
              <a:lnSpc>
                <a:spcPct val="12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Main processor: Tensilica Xtensa 32-bit LX6 microprocessor </a:t>
            </a:r>
          </a:p>
          <a:p>
            <a:pPr algn="just">
              <a:lnSpc>
                <a:spcPct val="12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Cores: All versions of the ESP32 series are dual-core except for ESP32-S0WD, which is single-core.</a:t>
            </a:r>
          </a:p>
          <a:p>
            <a:pPr algn="just">
              <a:lnSpc>
                <a:spcPct val="12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Clock frequency: up to 240 MHz Performance: up to 600 DMIPS</a:t>
            </a:r>
          </a:p>
          <a:p>
            <a:pPr marL="0" indent="0">
              <a:buFont typeface="Corbel" pitchFamily="34" charset="0"/>
              <a:buNone/>
            </a:pPr>
            <a:endParaRPr lang="en-US"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7ED512-07EC-53ED-05DA-906BA34A4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406" y="2047359"/>
            <a:ext cx="4848225" cy="3820558"/>
          </a:xfrm>
          <a:prstGeom prst="rect">
            <a:avLst/>
          </a:prstGeom>
        </p:spPr>
      </p:pic>
    </p:spTree>
    <p:extLst>
      <p:ext uri="{BB962C8B-B14F-4D97-AF65-F5344CB8AC3E}">
        <p14:creationId xmlns:p14="http://schemas.microsoft.com/office/powerpoint/2010/main" val="24351432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6B6149-ABAD-1BDA-1554-8E9A9D349814}"/>
              </a:ext>
            </a:extLst>
          </p:cNvPr>
          <p:cNvSpPr/>
          <p:nvPr/>
        </p:nvSpPr>
        <p:spPr>
          <a:xfrm>
            <a:off x="413553" y="323085"/>
            <a:ext cx="5344356" cy="2934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2. Relay </a:t>
            </a:r>
          </a:p>
          <a:p>
            <a:endParaRPr lang="en-IN" sz="2000" b="1" dirty="0">
              <a:solidFill>
                <a:schemeClr val="accent1"/>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The Four channel Relay Module is a convenient board which can be used to control high voltage, high current load such as motor, solenoid valves, lamps and AC load.</a:t>
            </a:r>
          </a:p>
          <a:p>
            <a:pPr algn="just"/>
            <a:endParaRPr lang="en-US" sz="2000" dirty="0">
              <a:solidFill>
                <a:schemeClr val="accent1"/>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It is designed to interface with microcontroller such as Arduino, PIC and etc.</a:t>
            </a:r>
            <a:endParaRPr lang="en-IN" sz="2000" dirty="0">
              <a:solidFill>
                <a:schemeClr val="accent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22EF99-F717-D37C-8170-76CC4F313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1" y="711737"/>
            <a:ext cx="4076700" cy="2612488"/>
          </a:xfrm>
          <a:prstGeom prst="rect">
            <a:avLst/>
          </a:prstGeom>
          <a:ln>
            <a:noFill/>
          </a:ln>
          <a:effectLst>
            <a:softEdge rad="112500"/>
          </a:effectLst>
        </p:spPr>
      </p:pic>
      <p:sp>
        <p:nvSpPr>
          <p:cNvPr id="5" name="Rectangle 4">
            <a:extLst>
              <a:ext uri="{FF2B5EF4-FFF2-40B4-BE49-F238E27FC236}">
                <a16:creationId xmlns:a16="http://schemas.microsoft.com/office/drawing/2014/main" id="{6872CE84-FD52-B4CA-1F44-FFBF03181859}"/>
              </a:ext>
            </a:extLst>
          </p:cNvPr>
          <p:cNvSpPr/>
          <p:nvPr/>
        </p:nvSpPr>
        <p:spPr>
          <a:xfrm>
            <a:off x="6291218" y="3126236"/>
            <a:ext cx="5344356" cy="333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3. Heat Detector</a:t>
            </a:r>
          </a:p>
          <a:p>
            <a:endParaRPr lang="en-IN" sz="2000" b="1" dirty="0">
              <a:solidFill>
                <a:schemeClr val="accent1"/>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A heat detector is a fire alarm device designed to respond when the convicted thermal energy of a fire increases the temperature of a heat sensitive element.</a:t>
            </a:r>
          </a:p>
          <a:p>
            <a:pPr algn="just"/>
            <a:endParaRPr lang="en-US" sz="2000" dirty="0">
              <a:solidFill>
                <a:schemeClr val="accent1"/>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Heat detectors have two main classifications of operation, "rate-of-rise" and "fixed temperature".</a:t>
            </a:r>
          </a:p>
        </p:txBody>
      </p:sp>
      <p:pic>
        <p:nvPicPr>
          <p:cNvPr id="6" name="Picture 5">
            <a:extLst>
              <a:ext uri="{FF2B5EF4-FFF2-40B4-BE49-F238E27FC236}">
                <a16:creationId xmlns:a16="http://schemas.microsoft.com/office/drawing/2014/main" id="{A1EECF91-FB8A-B0F1-8206-C8C8E0144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75" y="3752850"/>
            <a:ext cx="4257675" cy="2466975"/>
          </a:xfrm>
          <a:prstGeom prst="rect">
            <a:avLst/>
          </a:prstGeom>
          <a:ln>
            <a:noFill/>
          </a:ln>
          <a:effectLst>
            <a:softEdge rad="112500"/>
          </a:effectLst>
        </p:spPr>
      </p:pic>
    </p:spTree>
    <p:extLst>
      <p:ext uri="{BB962C8B-B14F-4D97-AF65-F5344CB8AC3E}">
        <p14:creationId xmlns:p14="http://schemas.microsoft.com/office/powerpoint/2010/main" val="2117279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601EBF-3A5B-D995-C5B2-EAE5AABBD760}"/>
              </a:ext>
            </a:extLst>
          </p:cNvPr>
          <p:cNvSpPr/>
          <p:nvPr/>
        </p:nvSpPr>
        <p:spPr>
          <a:xfrm>
            <a:off x="451606" y="476250"/>
            <a:ext cx="5344356" cy="315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4. Gas Detector</a:t>
            </a:r>
          </a:p>
          <a:p>
            <a:endParaRPr lang="en-IN" sz="2000" b="1" dirty="0">
              <a:solidFill>
                <a:schemeClr val="accent1"/>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A gas detector is a device that detects the presence of gases in an area, often as part of a safety system.</a:t>
            </a:r>
          </a:p>
          <a:p>
            <a:pPr algn="just"/>
            <a:endParaRPr lang="en-US" sz="2000" dirty="0">
              <a:solidFill>
                <a:schemeClr val="accent1"/>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some gas detectors are MQ-2, Flammable Gas and Smoke Sensor,MQ-5, Methane LPG Gas Sensor.</a:t>
            </a:r>
          </a:p>
        </p:txBody>
      </p:sp>
      <p:pic>
        <p:nvPicPr>
          <p:cNvPr id="4" name="Picture 3">
            <a:extLst>
              <a:ext uri="{FF2B5EF4-FFF2-40B4-BE49-F238E27FC236}">
                <a16:creationId xmlns:a16="http://schemas.microsoft.com/office/drawing/2014/main" id="{3CC5FDC9-7ED3-5E59-220B-C48EA87328D6}"/>
              </a:ext>
            </a:extLst>
          </p:cNvPr>
          <p:cNvPicPr>
            <a:picLocks noChangeAspect="1"/>
          </p:cNvPicPr>
          <p:nvPr/>
        </p:nvPicPr>
        <p:blipFill rotWithShape="1">
          <a:blip r:embed="rId2">
            <a:extLst>
              <a:ext uri="{28A0092B-C50C-407E-A947-70E740481C1C}">
                <a14:useLocalDpi xmlns:a14="http://schemas.microsoft.com/office/drawing/2010/main" val="0"/>
              </a:ext>
            </a:extLst>
          </a:blip>
          <a:srcRect l="16874" t="4803" r="15369" b="7556"/>
          <a:stretch/>
        </p:blipFill>
        <p:spPr>
          <a:xfrm>
            <a:off x="6515100" y="698560"/>
            <a:ext cx="4572000" cy="2525695"/>
          </a:xfrm>
          <a:prstGeom prst="rect">
            <a:avLst/>
          </a:prstGeom>
          <a:ln>
            <a:noFill/>
          </a:ln>
          <a:effectLst>
            <a:softEdge rad="112500"/>
          </a:effectLst>
        </p:spPr>
      </p:pic>
      <p:sp>
        <p:nvSpPr>
          <p:cNvPr id="5" name="Rectangle 4">
            <a:extLst>
              <a:ext uri="{FF2B5EF4-FFF2-40B4-BE49-F238E27FC236}">
                <a16:creationId xmlns:a16="http://schemas.microsoft.com/office/drawing/2014/main" id="{E333744E-A56C-42C6-555C-4345D03C36F5}"/>
              </a:ext>
            </a:extLst>
          </p:cNvPr>
          <p:cNvSpPr/>
          <p:nvPr/>
        </p:nvSpPr>
        <p:spPr>
          <a:xfrm>
            <a:off x="5943599" y="3414671"/>
            <a:ext cx="5525331" cy="286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5. Servo Motor</a:t>
            </a:r>
          </a:p>
          <a:p>
            <a:endParaRPr lang="en-IN" sz="2000" b="1" dirty="0">
              <a:solidFill>
                <a:schemeClr val="accent1"/>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A servo motor is a type of motor that can rotate with great precision.</a:t>
            </a:r>
          </a:p>
          <a:p>
            <a:pPr algn="just"/>
            <a:endParaRPr lang="en-US" sz="2000" dirty="0">
              <a:solidFill>
                <a:schemeClr val="accent1"/>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If you want to rotate an object at some specific angles or distance, then you use a servo motor.</a:t>
            </a:r>
          </a:p>
          <a:p>
            <a:pPr marL="285750" indent="-285750" algn="just">
              <a:buFont typeface="Wingdings" panose="05000000000000000000" pitchFamily="2" charset="2"/>
              <a:buChar char="Ø"/>
            </a:pPr>
            <a:endParaRPr lang="en-US" sz="2000" dirty="0">
              <a:solidFill>
                <a:schemeClr val="accent1"/>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2000" dirty="0">
                <a:solidFill>
                  <a:schemeClr val="accent1"/>
                </a:solidFill>
                <a:latin typeface="Calibri" panose="020F0502020204030204" pitchFamily="34" charset="0"/>
                <a:cs typeface="Calibri" panose="020F0502020204030204" pitchFamily="34" charset="0"/>
              </a:rPr>
              <a:t>It is just made up of a simple motor which runs through a servo mechanism.</a:t>
            </a:r>
          </a:p>
        </p:txBody>
      </p:sp>
      <p:pic>
        <p:nvPicPr>
          <p:cNvPr id="7" name="Picture 6">
            <a:extLst>
              <a:ext uri="{FF2B5EF4-FFF2-40B4-BE49-F238E27FC236}">
                <a16:creationId xmlns:a16="http://schemas.microsoft.com/office/drawing/2014/main" id="{A7489369-82DD-D14D-79D0-F5F394D3A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35" y="3429000"/>
            <a:ext cx="5176790" cy="2952750"/>
          </a:xfrm>
          <a:prstGeom prst="rect">
            <a:avLst/>
          </a:prstGeom>
        </p:spPr>
      </p:pic>
    </p:spTree>
    <p:extLst>
      <p:ext uri="{BB962C8B-B14F-4D97-AF65-F5344CB8AC3E}">
        <p14:creationId xmlns:p14="http://schemas.microsoft.com/office/powerpoint/2010/main" val="1772670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42AFC9-0EAC-544A-8BD8-8619FE5069F7}"/>
              </a:ext>
            </a:extLst>
          </p:cNvPr>
          <p:cNvSpPr/>
          <p:nvPr/>
        </p:nvSpPr>
        <p:spPr>
          <a:xfrm>
            <a:off x="414015" y="228599"/>
            <a:ext cx="5805810" cy="309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500" b="1" dirty="0">
                <a:solidFill>
                  <a:schemeClr val="accent1"/>
                </a:solidFill>
                <a:latin typeface="Calibri" panose="020F0502020204030204" pitchFamily="34" charset="0"/>
                <a:cs typeface="Calibri" panose="020F0502020204030204" pitchFamily="34" charset="0"/>
              </a:rPr>
              <a:t>6.Ultrasonic Sensors</a:t>
            </a:r>
          </a:p>
          <a:p>
            <a:pPr algn="just"/>
            <a:r>
              <a:rPr lang="en-US" sz="2000" b="0" i="0" dirty="0">
                <a:solidFill>
                  <a:schemeClr val="accent1"/>
                </a:solidFill>
                <a:effectLst/>
                <a:latin typeface="Calibri" panose="020F0502020204030204" pitchFamily="34" charset="0"/>
                <a:cs typeface="Calibri" panose="020F0502020204030204" pitchFamily="34" charset="0"/>
              </a:rPr>
              <a:t>An ultrasonic sensor is an electronic device that measures the distance of a target object by emitting ultrasonic sound waves, and converts the reflected sound into an electrical signal. Ultrasonic waves travel faster than the speed of audible sound. Ultrasonic sensors have two main components: the transmitter and the receiver.</a:t>
            </a:r>
            <a:endParaRPr lang="en-US" sz="2000" b="1" dirty="0">
              <a:solidFill>
                <a:schemeClr val="accent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5DEE87E-D117-2127-2EC9-3EDEE2A04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423861"/>
            <a:ext cx="3876675" cy="2900363"/>
          </a:xfrm>
          <a:prstGeom prst="rect">
            <a:avLst/>
          </a:prstGeom>
        </p:spPr>
      </p:pic>
      <p:sp>
        <p:nvSpPr>
          <p:cNvPr id="7" name="Rectangle 6">
            <a:extLst>
              <a:ext uri="{FF2B5EF4-FFF2-40B4-BE49-F238E27FC236}">
                <a16:creationId xmlns:a16="http://schemas.microsoft.com/office/drawing/2014/main" id="{9E32B768-33B4-ABA8-DF30-B20AB46B69DA}"/>
              </a:ext>
            </a:extLst>
          </p:cNvPr>
          <p:cNvSpPr/>
          <p:nvPr/>
        </p:nvSpPr>
        <p:spPr>
          <a:xfrm>
            <a:off x="6359556" y="3324224"/>
            <a:ext cx="5344356" cy="290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a:solidFill>
                  <a:schemeClr val="accent1"/>
                </a:solidFill>
                <a:latin typeface="Calibri" panose="020F0502020204030204" pitchFamily="34" charset="0"/>
                <a:cs typeface="Calibri" panose="020F0502020204030204" pitchFamily="34" charset="0"/>
              </a:rPr>
              <a:t>7.</a:t>
            </a:r>
            <a:r>
              <a:rPr lang="en-IN" sz="2500" b="1" dirty="0">
                <a:solidFill>
                  <a:schemeClr val="accent1"/>
                </a:solidFill>
                <a:latin typeface="Calibri" panose="020F0502020204030204" pitchFamily="34" charset="0"/>
                <a:cs typeface="Calibri" panose="020F0502020204030204" pitchFamily="34" charset="0"/>
              </a:rPr>
              <a:t>camera module</a:t>
            </a:r>
            <a:endParaRPr lang="en-US" sz="2500" i="0" dirty="0">
              <a:solidFill>
                <a:schemeClr val="accent1"/>
              </a:solidFill>
              <a:effectLst/>
              <a:latin typeface="Calibri" panose="020F0502020204030204" pitchFamily="34" charset="0"/>
              <a:cs typeface="Calibri" panose="020F0502020204030204" pitchFamily="34" charset="0"/>
            </a:endParaRPr>
          </a:p>
          <a:p>
            <a:pPr algn="just"/>
            <a:r>
              <a:rPr lang="en-US" sz="2000" i="0" dirty="0">
                <a:solidFill>
                  <a:schemeClr val="accent1"/>
                </a:solidFill>
                <a:effectLst/>
                <a:latin typeface="Calibri" panose="020F0502020204030204" pitchFamily="34" charset="0"/>
                <a:cs typeface="Calibri" panose="020F0502020204030204" pitchFamily="34" charset="0"/>
              </a:rPr>
              <a:t>A modular camera has two detached parts: A smaller sensor unit consisting of the image sensor and lens, and a main unit where image processing and network communication takes place. The sensor unit connects via cable to the main unit, so the two parts can be placed separately from each other.</a:t>
            </a:r>
            <a:endParaRPr lang="en-IN" sz="2000" b="1" dirty="0">
              <a:solidFill>
                <a:schemeClr val="accent1"/>
              </a:solidFill>
              <a:latin typeface="Calibri" panose="020F0502020204030204" pitchFamily="34" charset="0"/>
              <a:cs typeface="Calibri" panose="020F0502020204030204" pitchFamily="34" charset="0"/>
            </a:endParaRPr>
          </a:p>
          <a:p>
            <a:endParaRPr lang="en-US" sz="16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02135E2-DB3F-02ED-B026-50CA1A379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855" y="3677458"/>
            <a:ext cx="4876245" cy="2380442"/>
          </a:xfrm>
          <a:prstGeom prst="rect">
            <a:avLst/>
          </a:prstGeom>
          <a:ln>
            <a:noFill/>
          </a:ln>
          <a:effectLst>
            <a:softEdge rad="112500"/>
          </a:effectLst>
        </p:spPr>
      </p:pic>
    </p:spTree>
    <p:extLst>
      <p:ext uri="{BB962C8B-B14F-4D97-AF65-F5344CB8AC3E}">
        <p14:creationId xmlns:p14="http://schemas.microsoft.com/office/powerpoint/2010/main" val="22358964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56815D-AD71-A9F1-82D5-2BCB3BD96F6F}"/>
              </a:ext>
            </a:extLst>
          </p:cNvPr>
          <p:cNvSpPr/>
          <p:nvPr/>
        </p:nvSpPr>
        <p:spPr>
          <a:xfrm>
            <a:off x="347894" y="262446"/>
            <a:ext cx="5344356" cy="2518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8. Jumper Wire</a:t>
            </a:r>
          </a:p>
          <a:p>
            <a:pPr algn="just"/>
            <a:r>
              <a:rPr lang="en-US" sz="2000" i="0" dirty="0">
                <a:solidFill>
                  <a:schemeClr val="accent1"/>
                </a:solidFill>
                <a:effectLst/>
                <a:latin typeface="Calibri" panose="020F0502020204030204" pitchFamily="34" charset="0"/>
                <a:cs typeface="Calibri" panose="020F0502020204030204" pitchFamily="34" charset="0"/>
              </a:rPr>
              <a:t>A jumper wire is an electric wire that connects remote electric circuits used for printed circuit boards. By attaching a jumper wire on the circuit, it can be short-circuited and short-cut (jump) to the electric circuit.</a:t>
            </a:r>
            <a:endParaRPr lang="en-IN" sz="2000" b="1" dirty="0">
              <a:solidFill>
                <a:schemeClr val="accent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1C6EBB5-BC51-ACF6-70B9-63EDC5B379F9}"/>
              </a:ext>
            </a:extLst>
          </p:cNvPr>
          <p:cNvSpPr/>
          <p:nvPr/>
        </p:nvSpPr>
        <p:spPr>
          <a:xfrm>
            <a:off x="6416799" y="3907655"/>
            <a:ext cx="5344356" cy="2525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500" b="1" dirty="0">
                <a:solidFill>
                  <a:schemeClr val="accent1"/>
                </a:solidFill>
                <a:latin typeface="Calibri" panose="020F0502020204030204" pitchFamily="34" charset="0"/>
                <a:cs typeface="Calibri" panose="020F0502020204030204" pitchFamily="34" charset="0"/>
              </a:rPr>
              <a:t>9.Pcb Board</a:t>
            </a:r>
          </a:p>
          <a:p>
            <a:pPr algn="just"/>
            <a:r>
              <a:rPr lang="en-US" sz="2000" b="0" i="0" dirty="0">
                <a:solidFill>
                  <a:schemeClr val="accent1"/>
                </a:solidFill>
                <a:effectLst/>
                <a:latin typeface="Calibri" panose="020F0502020204030204" pitchFamily="34" charset="0"/>
                <a:cs typeface="Calibri" panose="020F0502020204030204" pitchFamily="34" charset="0"/>
              </a:rPr>
              <a:t>A printed circuit board, or PCB, is used to mechanically support and electrically connect electronic components using conductive pathways, tracks or signal traces etched from copper sheets laminated onto a non-conductive substrate.</a:t>
            </a:r>
            <a:endParaRPr lang="en-IN" sz="2000" dirty="0">
              <a:solidFill>
                <a:schemeClr val="accent1"/>
              </a:solidFill>
              <a:latin typeface="Calibri" panose="020F0502020204030204" pitchFamily="34" charset="0"/>
              <a:cs typeface="Calibri" panose="020F0502020204030204" pitchFamily="34" charset="0"/>
            </a:endParaRPr>
          </a:p>
          <a:p>
            <a:endParaRPr lang="en-IN" sz="2000" b="1" dirty="0">
              <a:solidFill>
                <a:schemeClr val="tx1"/>
              </a:solidFill>
              <a:latin typeface="Arial" panose="020B0604020202020204" pitchFamily="34" charset="0"/>
              <a:cs typeface="Arial" panose="020B0604020202020204" pitchFamily="34" charset="0"/>
            </a:endParaRPr>
          </a:p>
          <a:p>
            <a:endParaRPr lang="en-US" sz="1600" b="1"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1C9D312-0690-4CE0-3890-915B3A205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752" y="595821"/>
            <a:ext cx="4486275" cy="2518854"/>
          </a:xfrm>
          <a:prstGeom prst="rect">
            <a:avLst/>
          </a:prstGeom>
        </p:spPr>
      </p:pic>
      <p:pic>
        <p:nvPicPr>
          <p:cNvPr id="8" name="Picture 7">
            <a:extLst>
              <a:ext uri="{FF2B5EF4-FFF2-40B4-BE49-F238E27FC236}">
                <a16:creationId xmlns:a16="http://schemas.microsoft.com/office/drawing/2014/main" id="{C2556E10-D46A-B360-689C-E9DE8D1BD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2986087"/>
            <a:ext cx="4349223" cy="3024188"/>
          </a:xfrm>
          <a:prstGeom prst="rect">
            <a:avLst/>
          </a:prstGeom>
        </p:spPr>
      </p:pic>
    </p:spTree>
    <p:extLst>
      <p:ext uri="{BB962C8B-B14F-4D97-AF65-F5344CB8AC3E}">
        <p14:creationId xmlns:p14="http://schemas.microsoft.com/office/powerpoint/2010/main" val="5133952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26893-713E-9D18-BB28-1D7E681AD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0" y="1260629"/>
            <a:ext cx="2263807" cy="1970843"/>
          </a:xfrm>
          <a:prstGeom prst="rect">
            <a:avLst/>
          </a:prstGeom>
        </p:spPr>
      </p:pic>
      <p:pic>
        <p:nvPicPr>
          <p:cNvPr id="5" name="Picture 4">
            <a:extLst>
              <a:ext uri="{FF2B5EF4-FFF2-40B4-BE49-F238E27FC236}">
                <a16:creationId xmlns:a16="http://schemas.microsoft.com/office/drawing/2014/main" id="{A456DFDD-7DF2-71C0-3D55-52BD550D6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580" y="1010042"/>
            <a:ext cx="2472015" cy="2472015"/>
          </a:xfrm>
          <a:prstGeom prst="rect">
            <a:avLst/>
          </a:prstGeom>
        </p:spPr>
      </p:pic>
      <p:pic>
        <p:nvPicPr>
          <p:cNvPr id="7" name="Picture 6">
            <a:extLst>
              <a:ext uri="{FF2B5EF4-FFF2-40B4-BE49-F238E27FC236}">
                <a16:creationId xmlns:a16="http://schemas.microsoft.com/office/drawing/2014/main" id="{543166EF-DDCA-7524-D67E-5CB4F71F8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917" y="1246514"/>
            <a:ext cx="2143125" cy="2143125"/>
          </a:xfrm>
          <a:prstGeom prst="rect">
            <a:avLst/>
          </a:prstGeom>
        </p:spPr>
      </p:pic>
      <p:pic>
        <p:nvPicPr>
          <p:cNvPr id="9" name="Picture 8">
            <a:extLst>
              <a:ext uri="{FF2B5EF4-FFF2-40B4-BE49-F238E27FC236}">
                <a16:creationId xmlns:a16="http://schemas.microsoft.com/office/drawing/2014/main" id="{BF289D92-1C94-633C-045C-1F51E3CD6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0094" y="1174486"/>
            <a:ext cx="2379540" cy="2143125"/>
          </a:xfrm>
          <a:prstGeom prst="rect">
            <a:avLst/>
          </a:prstGeom>
        </p:spPr>
      </p:pic>
      <p:pic>
        <p:nvPicPr>
          <p:cNvPr id="10" name="Picture 9">
            <a:extLst>
              <a:ext uri="{FF2B5EF4-FFF2-40B4-BE49-F238E27FC236}">
                <a16:creationId xmlns:a16="http://schemas.microsoft.com/office/drawing/2014/main" id="{24FD407B-C909-3441-6002-64C8DF92F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472" y="3804986"/>
            <a:ext cx="2539015" cy="2193893"/>
          </a:xfrm>
          <a:prstGeom prst="rect">
            <a:avLst/>
          </a:prstGeom>
          <a:ln>
            <a:noFill/>
          </a:ln>
          <a:effectLst>
            <a:softEdge rad="112500"/>
          </a:effectLst>
        </p:spPr>
      </p:pic>
      <p:pic>
        <p:nvPicPr>
          <p:cNvPr id="12" name="Picture 11">
            <a:extLst>
              <a:ext uri="{FF2B5EF4-FFF2-40B4-BE49-F238E27FC236}">
                <a16:creationId xmlns:a16="http://schemas.microsoft.com/office/drawing/2014/main" id="{B5344E41-1E12-C32D-8660-8F6EC88E6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7580" y="3704832"/>
            <a:ext cx="2143125" cy="2143125"/>
          </a:xfrm>
          <a:prstGeom prst="rect">
            <a:avLst/>
          </a:prstGeom>
        </p:spPr>
      </p:pic>
      <p:pic>
        <p:nvPicPr>
          <p:cNvPr id="14" name="Picture 13">
            <a:extLst>
              <a:ext uri="{FF2B5EF4-FFF2-40B4-BE49-F238E27FC236}">
                <a16:creationId xmlns:a16="http://schemas.microsoft.com/office/drawing/2014/main" id="{A089697F-1BF1-2078-6072-63B59E3139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3119" y="3704832"/>
            <a:ext cx="2466975" cy="2143125"/>
          </a:xfrm>
          <a:prstGeom prst="rect">
            <a:avLst/>
          </a:prstGeom>
        </p:spPr>
      </p:pic>
      <p:sp>
        <p:nvSpPr>
          <p:cNvPr id="17" name="Rectangle 16">
            <a:extLst>
              <a:ext uri="{FF2B5EF4-FFF2-40B4-BE49-F238E27FC236}">
                <a16:creationId xmlns:a16="http://schemas.microsoft.com/office/drawing/2014/main" id="{C70C476B-B3A7-AE79-AC35-ACCA70F83BB7}"/>
              </a:ext>
            </a:extLst>
          </p:cNvPr>
          <p:cNvSpPr/>
          <p:nvPr/>
        </p:nvSpPr>
        <p:spPr>
          <a:xfrm>
            <a:off x="769313" y="3317611"/>
            <a:ext cx="1363018"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ESP 32 CAM</a:t>
            </a:r>
            <a:endParaRPr lang="en-IN" sz="1400"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BB87C1E-068F-1717-108F-E0667CB75072}"/>
              </a:ext>
            </a:extLst>
          </p:cNvPr>
          <p:cNvSpPr/>
          <p:nvPr/>
        </p:nvSpPr>
        <p:spPr>
          <a:xfrm>
            <a:off x="3660244" y="3216592"/>
            <a:ext cx="1589329"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4 Channel Relay</a:t>
            </a:r>
            <a:endParaRPr lang="en-IN" sz="1400"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24277426-00E5-714A-8B86-EC85054F825F}"/>
              </a:ext>
            </a:extLst>
          </p:cNvPr>
          <p:cNvSpPr/>
          <p:nvPr/>
        </p:nvSpPr>
        <p:spPr>
          <a:xfrm>
            <a:off x="5826171" y="3216592"/>
            <a:ext cx="1363018"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LM 35</a:t>
            </a:r>
            <a:endParaRPr lang="en-IN" sz="1400"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B214CAB-12C2-F230-8EBC-DA5569CFE103}"/>
              </a:ext>
            </a:extLst>
          </p:cNvPr>
          <p:cNvSpPr/>
          <p:nvPr/>
        </p:nvSpPr>
        <p:spPr>
          <a:xfrm>
            <a:off x="8855090" y="3110631"/>
            <a:ext cx="1736608" cy="55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Ultrasonic Sensor</a:t>
            </a:r>
            <a:endParaRPr lang="en-IN" sz="1400"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E612FFA9-5FF0-530C-FDF9-8609FDB3CAEF}"/>
              </a:ext>
            </a:extLst>
          </p:cNvPr>
          <p:cNvSpPr/>
          <p:nvPr/>
        </p:nvSpPr>
        <p:spPr>
          <a:xfrm>
            <a:off x="3748794" y="5970667"/>
            <a:ext cx="1363018"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LED Light</a:t>
            </a:r>
            <a:endParaRPr lang="en-IN" sz="1400"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28B77AE-81B1-095E-DFA4-FA3CEF234464}"/>
              </a:ext>
            </a:extLst>
          </p:cNvPr>
          <p:cNvSpPr/>
          <p:nvPr/>
        </p:nvSpPr>
        <p:spPr>
          <a:xfrm>
            <a:off x="6606149" y="5970666"/>
            <a:ext cx="1363018"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Jumper wire</a:t>
            </a:r>
            <a:endParaRPr lang="en-IN" sz="1400"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7140F95-E796-1D67-1D2C-2B652F9856AC}"/>
              </a:ext>
            </a:extLst>
          </p:cNvPr>
          <p:cNvSpPr/>
          <p:nvPr/>
        </p:nvSpPr>
        <p:spPr>
          <a:xfrm>
            <a:off x="9139234" y="5970665"/>
            <a:ext cx="1363018"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Servo Motor</a:t>
            </a:r>
            <a:endParaRPr lang="en-IN" sz="1400"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427916D-B3C1-6DED-7342-1BE011671C4B}"/>
              </a:ext>
            </a:extLst>
          </p:cNvPr>
          <p:cNvSpPr/>
          <p:nvPr/>
        </p:nvSpPr>
        <p:spPr>
          <a:xfrm>
            <a:off x="600166" y="6048820"/>
            <a:ext cx="1654291" cy="48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Camara Module</a:t>
            </a:r>
            <a:endParaRPr lang="en-IN" sz="140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C798EC8-5379-145E-9FA2-DD22F2EBBD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7042" y="4028682"/>
            <a:ext cx="2505075" cy="1819275"/>
          </a:xfrm>
          <a:prstGeom prst="rect">
            <a:avLst/>
          </a:prstGeom>
        </p:spPr>
      </p:pic>
    </p:spTree>
    <p:extLst>
      <p:ext uri="{BB962C8B-B14F-4D97-AF65-F5344CB8AC3E}">
        <p14:creationId xmlns:p14="http://schemas.microsoft.com/office/powerpoint/2010/main" val="20324834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4C2E47-8984-2774-7E3F-EBD803E6AB5E}"/>
              </a:ext>
            </a:extLst>
          </p:cNvPr>
          <p:cNvSpPr>
            <a:spLocks noGrp="1"/>
          </p:cNvSpPr>
          <p:nvPr>
            <p:ph type="title"/>
          </p:nvPr>
        </p:nvSpPr>
        <p:spPr>
          <a:xfrm>
            <a:off x="1294362" y="421042"/>
            <a:ext cx="9603275" cy="1049235"/>
          </a:xfrm>
        </p:spPr>
        <p:txBody>
          <a:bodyPr>
            <a:normAutofit/>
          </a:bodyPr>
          <a:lstStyle/>
          <a:p>
            <a:pPr algn="ctr"/>
            <a:r>
              <a:rPr lang="en-US" sz="4000" b="1" dirty="0">
                <a:solidFill>
                  <a:schemeClr val="tx1"/>
                </a:solidFill>
                <a:latin typeface="Arial" panose="020B0604020202020204" pitchFamily="34" charset="0"/>
                <a:cs typeface="Arial" panose="020B0604020202020204" pitchFamily="34" charset="0"/>
              </a:rPr>
              <a:t>ADVANTAGES</a:t>
            </a:r>
            <a:r>
              <a:rPr lang="en-US" sz="4000" b="1" dirty="0">
                <a:latin typeface="Arial" panose="020B0604020202020204" pitchFamily="34" charset="0"/>
                <a:cs typeface="Arial" panose="020B0604020202020204" pitchFamily="34" charset="0"/>
              </a:rPr>
              <a:t> </a:t>
            </a:r>
            <a:endParaRPr lang="en-IN" sz="4000" b="1"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583BAB37-4FA9-EBEA-7471-C8628318B3B5}"/>
              </a:ext>
            </a:extLst>
          </p:cNvPr>
          <p:cNvSpPr txBox="1">
            <a:spLocks/>
          </p:cNvSpPr>
          <p:nvPr/>
        </p:nvSpPr>
        <p:spPr>
          <a:xfrm>
            <a:off x="1037187" y="1470277"/>
            <a:ext cx="9603275" cy="4454273"/>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nSpc>
                <a:spcPct val="150000"/>
              </a:lnSpc>
              <a:buFont typeface="Wingdings" panose="05000000000000000000" pitchFamily="2" charset="2"/>
              <a:buChar char="Ø"/>
            </a:pPr>
            <a:r>
              <a:rPr lang="en-US" dirty="0">
                <a:latin typeface="Calibri" panose="020F0502020204030204" pitchFamily="34" charset="0"/>
                <a:cs typeface="Calibri" panose="020F0502020204030204" pitchFamily="34" charset="0"/>
              </a:rPr>
              <a:t>Managing all of your home devices from one place.</a:t>
            </a:r>
          </a:p>
          <a:p>
            <a:pPr>
              <a:lnSpc>
                <a:spcPct val="150000"/>
              </a:lnSpc>
              <a:buFont typeface="Wingdings" panose="05000000000000000000" pitchFamily="2" charset="2"/>
              <a:buChar char="Ø"/>
            </a:pPr>
            <a:r>
              <a:rPr lang="en-US" dirty="0">
                <a:latin typeface="Calibri" panose="020F0502020204030204" pitchFamily="34" charset="0"/>
                <a:cs typeface="Calibri" panose="020F0502020204030204" pitchFamily="34" charset="0"/>
              </a:rPr>
              <a:t>Flexibility for new devices and appliances. </a:t>
            </a:r>
          </a:p>
          <a:p>
            <a:pPr>
              <a:lnSpc>
                <a:spcPct val="150000"/>
              </a:lnSpc>
              <a:buFont typeface="Wingdings" panose="05000000000000000000" pitchFamily="2" charset="2"/>
              <a:buChar char="Ø"/>
            </a:pPr>
            <a:r>
              <a:rPr lang="en-IN" dirty="0">
                <a:latin typeface="Calibri" panose="020F0502020204030204" pitchFamily="34" charset="0"/>
                <a:cs typeface="Calibri" panose="020F0502020204030204" pitchFamily="34" charset="0"/>
              </a:rPr>
              <a:t>Maximizing home security.</a:t>
            </a:r>
            <a:endParaRPr lang="en-US"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US" dirty="0">
                <a:latin typeface="Calibri" panose="020F0502020204030204" pitchFamily="34" charset="0"/>
                <a:cs typeface="Calibri" panose="020F0502020204030204" pitchFamily="34" charset="0"/>
              </a:rPr>
              <a:t>Remote control of home functions.</a:t>
            </a:r>
          </a:p>
          <a:p>
            <a:pPr>
              <a:lnSpc>
                <a:spcPct val="150000"/>
              </a:lnSpc>
              <a:buFont typeface="Wingdings" panose="05000000000000000000" pitchFamily="2" charset="2"/>
              <a:buChar char="Ø"/>
            </a:pPr>
            <a:r>
              <a:rPr lang="en-IN" dirty="0">
                <a:latin typeface="Calibri" panose="020F0502020204030204" pitchFamily="34" charset="0"/>
                <a:cs typeface="Calibri" panose="020F0502020204030204" pitchFamily="34" charset="0"/>
              </a:rPr>
              <a:t>Increased energy efficiency.</a:t>
            </a:r>
            <a:endParaRPr lang="en-US"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IN" dirty="0">
                <a:latin typeface="Calibri" panose="020F0502020204030204" pitchFamily="34" charset="0"/>
                <a:cs typeface="Calibri" panose="020F0502020204030204" pitchFamily="34" charset="0"/>
              </a:rPr>
              <a:t> Improved appliance functionality.</a:t>
            </a:r>
          </a:p>
        </p:txBody>
      </p:sp>
    </p:spTree>
    <p:extLst>
      <p:ext uri="{BB962C8B-B14F-4D97-AF65-F5344CB8AC3E}">
        <p14:creationId xmlns:p14="http://schemas.microsoft.com/office/powerpoint/2010/main" val="30797884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5689D4-6069-8060-1072-4CFD658CA399}"/>
              </a:ext>
            </a:extLst>
          </p:cNvPr>
          <p:cNvSpPr>
            <a:spLocks noGrp="1"/>
          </p:cNvSpPr>
          <p:nvPr>
            <p:ph type="title"/>
          </p:nvPr>
        </p:nvSpPr>
        <p:spPr>
          <a:xfrm>
            <a:off x="1393497" y="132647"/>
            <a:ext cx="9603275" cy="808895"/>
          </a:xfrm>
        </p:spPr>
        <p:txBody>
          <a:bodyPr>
            <a:normAutofit/>
          </a:bodyPr>
          <a:lstStyle/>
          <a:p>
            <a:pPr algn="ctr"/>
            <a:r>
              <a:rPr lang="en-US" sz="4000" b="1" dirty="0">
                <a:solidFill>
                  <a:schemeClr val="tx1"/>
                </a:solidFill>
                <a:latin typeface="Arial" panose="020B0604020202020204" pitchFamily="34" charset="0"/>
                <a:cs typeface="Arial" panose="020B0604020202020204" pitchFamily="34" charset="0"/>
              </a:rPr>
              <a:t>COST ANALYSIS</a:t>
            </a:r>
            <a:r>
              <a:rPr lang="en-US" sz="4000" b="1" dirty="0">
                <a:latin typeface="Arial" panose="020B0604020202020204" pitchFamily="34" charset="0"/>
                <a:cs typeface="Arial" panose="020B0604020202020204" pitchFamily="34" charset="0"/>
              </a:rPr>
              <a:t> </a:t>
            </a:r>
            <a:endParaRPr lang="en-IN" sz="40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7F36914C-07D2-7AD3-5C55-818D06780B60}"/>
              </a:ext>
            </a:extLst>
          </p:cNvPr>
          <p:cNvGraphicFramePr>
            <a:graphicFrameLocks noGrp="1"/>
          </p:cNvGraphicFramePr>
          <p:nvPr>
            <p:extLst>
              <p:ext uri="{D42A27DB-BD31-4B8C-83A1-F6EECF244321}">
                <p14:modId xmlns:p14="http://schemas.microsoft.com/office/powerpoint/2010/main" val="1530266294"/>
              </p:ext>
            </p:extLst>
          </p:nvPr>
        </p:nvGraphicFramePr>
        <p:xfrm>
          <a:off x="595544" y="843379"/>
          <a:ext cx="11000912" cy="5663954"/>
        </p:xfrm>
        <a:graphic>
          <a:graphicData uri="http://schemas.openxmlformats.org/drawingml/2006/table">
            <a:tbl>
              <a:tblPr firstRow="1" firstCol="1" lastRow="1" lastCol="1" bandRow="1" bandCol="1">
                <a:tableStyleId>{5C22544A-7EE6-4342-B048-85BDC9FD1C3A}</a:tableStyleId>
              </a:tblPr>
              <a:tblGrid>
                <a:gridCol w="1328300">
                  <a:extLst>
                    <a:ext uri="{9D8B030D-6E8A-4147-A177-3AD203B41FA5}">
                      <a16:colId xmlns:a16="http://schemas.microsoft.com/office/drawing/2014/main" val="1829408660"/>
                    </a:ext>
                  </a:extLst>
                </a:gridCol>
                <a:gridCol w="3194386">
                  <a:extLst>
                    <a:ext uri="{9D8B030D-6E8A-4147-A177-3AD203B41FA5}">
                      <a16:colId xmlns:a16="http://schemas.microsoft.com/office/drawing/2014/main" val="421163629"/>
                    </a:ext>
                  </a:extLst>
                </a:gridCol>
                <a:gridCol w="3168199">
                  <a:extLst>
                    <a:ext uri="{9D8B030D-6E8A-4147-A177-3AD203B41FA5}">
                      <a16:colId xmlns:a16="http://schemas.microsoft.com/office/drawing/2014/main" val="1667682554"/>
                    </a:ext>
                  </a:extLst>
                </a:gridCol>
                <a:gridCol w="1285171">
                  <a:extLst>
                    <a:ext uri="{9D8B030D-6E8A-4147-A177-3AD203B41FA5}">
                      <a16:colId xmlns:a16="http://schemas.microsoft.com/office/drawing/2014/main" val="3989045553"/>
                    </a:ext>
                  </a:extLst>
                </a:gridCol>
                <a:gridCol w="2024856">
                  <a:extLst>
                    <a:ext uri="{9D8B030D-6E8A-4147-A177-3AD203B41FA5}">
                      <a16:colId xmlns:a16="http://schemas.microsoft.com/office/drawing/2014/main" val="3494854505"/>
                    </a:ext>
                  </a:extLst>
                </a:gridCol>
              </a:tblGrid>
              <a:tr h="398325">
                <a:tc>
                  <a:txBody>
                    <a:bodyPr/>
                    <a:lstStyle/>
                    <a:p>
                      <a:pPr marL="211455" marR="0" algn="l">
                        <a:spcBef>
                          <a:spcPts val="1120"/>
                        </a:spcBef>
                        <a:spcAft>
                          <a:spcPts val="0"/>
                        </a:spcAft>
                      </a:pPr>
                      <a:r>
                        <a:rPr lang="en-US" sz="1400" dirty="0">
                          <a:effectLst/>
                          <a:latin typeface="Calibri" panose="020F0502020204030204" pitchFamily="34" charset="0"/>
                          <a:cs typeface="Calibri" panose="020F0502020204030204" pitchFamily="34" charset="0"/>
                        </a:rPr>
                        <a:t>S.</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No.</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82245" marR="0" algn="l">
                        <a:spcBef>
                          <a:spcPts val="1120"/>
                        </a:spcBef>
                        <a:spcAft>
                          <a:spcPts val="0"/>
                        </a:spcAft>
                      </a:pPr>
                      <a:r>
                        <a:rPr lang="en-US" sz="1400" dirty="0">
                          <a:effectLst/>
                          <a:latin typeface="Calibri" panose="020F0502020204030204" pitchFamily="34" charset="0"/>
                          <a:cs typeface="Calibri" panose="020F0502020204030204" pitchFamily="34" charset="0"/>
                        </a:rPr>
                        <a:t>Hardware</a:t>
                      </a:r>
                      <a:r>
                        <a:rPr lang="en-US" sz="1400" spc="6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Components</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509905" marR="0" algn="l">
                        <a:spcBef>
                          <a:spcPts val="1120"/>
                        </a:spcBef>
                        <a:spcAft>
                          <a:spcPts val="0"/>
                        </a:spcAft>
                      </a:pPr>
                      <a:r>
                        <a:rPr lang="en-US" sz="1400">
                          <a:effectLst/>
                          <a:latin typeface="Calibri" panose="020F0502020204030204" pitchFamily="34" charset="0"/>
                          <a:cs typeface="Calibri" panose="020F0502020204030204" pitchFamily="34" charset="0"/>
                        </a:rPr>
                        <a:t>Specification</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81280" marR="74295" algn="ctr">
                        <a:spcBef>
                          <a:spcPts val="1120"/>
                        </a:spcBef>
                        <a:spcAft>
                          <a:spcPts val="0"/>
                        </a:spcAft>
                      </a:pPr>
                      <a:r>
                        <a:rPr lang="en-US" sz="1400">
                          <a:effectLst/>
                          <a:latin typeface="Calibri" panose="020F0502020204030204" pitchFamily="34" charset="0"/>
                          <a:cs typeface="Calibri" panose="020F0502020204030204" pitchFamily="34" charset="0"/>
                        </a:rPr>
                        <a:t>Quantity</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3195" marR="158750" algn="ctr">
                        <a:spcBef>
                          <a:spcPts val="1120"/>
                        </a:spcBef>
                        <a:spcAft>
                          <a:spcPts val="0"/>
                        </a:spcAft>
                      </a:pPr>
                      <a:r>
                        <a:rPr lang="en-US" sz="1400">
                          <a:effectLst/>
                          <a:latin typeface="Calibri" panose="020F0502020204030204" pitchFamily="34" charset="0"/>
                          <a:cs typeface="Calibri" panose="020F0502020204030204" pitchFamily="34" charset="0"/>
                        </a:rPr>
                        <a:t>Cost</a:t>
                      </a:r>
                      <a:r>
                        <a:rPr lang="en-US" sz="1400" spc="3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per</a:t>
                      </a:r>
                      <a:r>
                        <a:rPr lang="en-US" sz="1400" spc="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unit</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2123769095"/>
                  </a:ext>
                </a:extLst>
              </a:tr>
              <a:tr h="506399">
                <a:tc>
                  <a:txBody>
                    <a:bodyPr/>
                    <a:lstStyle/>
                    <a:p>
                      <a:pPr marL="0" marR="0" algn="l">
                        <a:spcBef>
                          <a:spcPts val="30"/>
                        </a:spcBef>
                        <a:spcAft>
                          <a:spcPts val="0"/>
                        </a:spcAft>
                      </a:pPr>
                      <a:r>
                        <a:rPr lang="en-US" sz="1400" dirty="0">
                          <a:effectLst/>
                          <a:latin typeface="Calibri" panose="020F0502020204030204" pitchFamily="34" charset="0"/>
                          <a:cs typeface="Calibri" panose="020F0502020204030204" pitchFamily="34" charset="0"/>
                        </a:rPr>
                        <a:t> </a:t>
                      </a:r>
                      <a:endParaRPr lang="en-IN" sz="1400" dirty="0">
                        <a:effectLst/>
                        <a:latin typeface="Calibri" panose="020F0502020204030204" pitchFamily="34" charset="0"/>
                        <a:cs typeface="Calibri" panose="020F0502020204030204" pitchFamily="34" charset="0"/>
                      </a:endParaRPr>
                    </a:p>
                    <a:p>
                      <a:pPr marL="292100" marR="292100" algn="ctr">
                        <a:spcBef>
                          <a:spcPts val="5"/>
                        </a:spcBef>
                        <a:spcAft>
                          <a:spcPts val="0"/>
                        </a:spcAft>
                      </a:pPr>
                      <a:r>
                        <a:rPr lang="en-US" sz="1400" dirty="0">
                          <a:effectLst/>
                          <a:latin typeface="Calibri" panose="020F0502020204030204" pitchFamily="34" charset="0"/>
                          <a:cs typeface="Calibri" panose="020F0502020204030204" pitchFamily="34" charset="0"/>
                        </a:rPr>
                        <a:t>1.</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0" marR="0" algn="l">
                        <a:lnSpc>
                          <a:spcPct val="150000"/>
                        </a:lnSpc>
                        <a:spcBef>
                          <a:spcPts val="30"/>
                        </a:spcBef>
                        <a:spcAft>
                          <a:spcPts val="0"/>
                        </a:spcAft>
                      </a:pPr>
                      <a:r>
                        <a:rPr lang="en-US" sz="1400" dirty="0">
                          <a:effectLst/>
                          <a:latin typeface="Calibri" panose="020F0502020204030204" pitchFamily="34" charset="0"/>
                          <a:cs typeface="Calibri" panose="020F0502020204030204" pitchFamily="34" charset="0"/>
                        </a:rPr>
                        <a:t>                       ESP 32 Cam Module</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0" marR="0" algn="l">
                        <a:lnSpc>
                          <a:spcPct val="115000"/>
                        </a:lnSpc>
                      </a:pPr>
                      <a:r>
                        <a:rPr lang="en-IN" sz="1400" dirty="0">
                          <a:effectLst/>
                          <a:latin typeface="Calibri" panose="020F0502020204030204" pitchFamily="34" charset="0"/>
                          <a:cs typeface="Calibri" panose="020F0502020204030204" pitchFamily="34" charset="0"/>
                        </a:rPr>
                        <a:t>CPU: Dual-core 32-bit LX6 microprocessor, operating at up to 240 MHz </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0" marR="0" algn="l">
                        <a:spcBef>
                          <a:spcPts val="30"/>
                        </a:spcBef>
                        <a:spcAft>
                          <a:spcPts val="0"/>
                        </a:spcAft>
                      </a:pPr>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cs typeface="Calibri" panose="020F0502020204030204" pitchFamily="34" charset="0"/>
                      </a:endParaRPr>
                    </a:p>
                    <a:p>
                      <a:pPr marL="2540" marR="0" algn="ctr">
                        <a:spcBef>
                          <a:spcPts val="5"/>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0" marR="0" algn="l">
                        <a:spcBef>
                          <a:spcPts val="30"/>
                        </a:spcBef>
                        <a:spcAft>
                          <a:spcPts val="0"/>
                        </a:spcAft>
                      </a:pPr>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cs typeface="Calibri" panose="020F0502020204030204" pitchFamily="34" charset="0"/>
                      </a:endParaRPr>
                    </a:p>
                    <a:p>
                      <a:pPr marL="163195" marR="157480" algn="ctr">
                        <a:spcBef>
                          <a:spcPts val="5"/>
                        </a:spcBef>
                        <a:spcAft>
                          <a:spcPts val="0"/>
                        </a:spcAft>
                      </a:pPr>
                      <a:r>
                        <a:rPr lang="en-US" sz="1400">
                          <a:effectLst/>
                          <a:latin typeface="Calibri" panose="020F0502020204030204" pitchFamily="34" charset="0"/>
                          <a:cs typeface="Calibri" panose="020F0502020204030204" pitchFamily="34" charset="0"/>
                        </a:rPr>
                        <a:t>₹600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872530654"/>
                  </a:ext>
                </a:extLst>
              </a:tr>
              <a:tr h="395591">
                <a:tc>
                  <a:txBody>
                    <a:bodyPr/>
                    <a:lstStyle/>
                    <a:p>
                      <a:pPr marL="292100" marR="292100" algn="ctr">
                        <a:spcBef>
                          <a:spcPts val="1120"/>
                        </a:spcBef>
                        <a:spcAft>
                          <a:spcPts val="0"/>
                        </a:spcAft>
                      </a:pPr>
                      <a:r>
                        <a:rPr lang="en-US" sz="1400" dirty="0">
                          <a:effectLst/>
                          <a:latin typeface="Calibri" panose="020F0502020204030204" pitchFamily="34" charset="0"/>
                          <a:cs typeface="Calibri" panose="020F0502020204030204" pitchFamily="34" charset="0"/>
                        </a:rPr>
                        <a:t>2.</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419100"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Ultrasonic</a:t>
                      </a:r>
                      <a:r>
                        <a:rPr lang="en-US" sz="1400" spc="3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Sensor</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0" algn="l">
                        <a:spcBef>
                          <a:spcPts val="1120"/>
                        </a:spcBef>
                        <a:spcAft>
                          <a:spcPts val="0"/>
                        </a:spcAft>
                      </a:pPr>
                      <a:r>
                        <a:rPr lang="en-US" sz="1400" dirty="0">
                          <a:effectLst/>
                          <a:latin typeface="Calibri" panose="020F0502020204030204" pitchFamily="34" charset="0"/>
                          <a:cs typeface="Calibri" panose="020F0502020204030204" pitchFamily="34" charset="0"/>
                        </a:rPr>
                        <a:t>Power</a:t>
                      </a:r>
                      <a:r>
                        <a:rPr lang="en-US" sz="1400" spc="2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Supply:</a:t>
                      </a:r>
                      <a:r>
                        <a:rPr lang="en-US" sz="1400" spc="4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3.3V</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-5V.</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905" marR="0" algn="ctr">
                        <a:spcBef>
                          <a:spcPts val="112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0655" marR="158750" algn="ctr">
                        <a:spcBef>
                          <a:spcPts val="1120"/>
                        </a:spcBef>
                        <a:spcAft>
                          <a:spcPts val="0"/>
                        </a:spcAft>
                      </a:pPr>
                      <a:r>
                        <a:rPr lang="en-US" sz="1400">
                          <a:effectLst/>
                          <a:latin typeface="Calibri" panose="020F0502020204030204" pitchFamily="34" charset="0"/>
                          <a:cs typeface="Calibri" panose="020F0502020204030204" pitchFamily="34" charset="0"/>
                        </a:rPr>
                        <a:t>₹60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2000820272"/>
                  </a:ext>
                </a:extLst>
              </a:tr>
              <a:tr h="422995">
                <a:tc>
                  <a:txBody>
                    <a:bodyPr/>
                    <a:lstStyle/>
                    <a:p>
                      <a:pPr marL="292100" marR="292100" algn="ctr">
                        <a:spcBef>
                          <a:spcPts val="1120"/>
                        </a:spcBef>
                        <a:spcAft>
                          <a:spcPts val="0"/>
                        </a:spcAft>
                      </a:pPr>
                      <a:r>
                        <a:rPr lang="en-US" sz="1400" dirty="0">
                          <a:effectLst/>
                          <a:latin typeface="Calibri" panose="020F0502020204030204" pitchFamily="34" charset="0"/>
                          <a:cs typeface="Calibri" panose="020F0502020204030204" pitchFamily="34" charset="0"/>
                        </a:rPr>
                        <a:t>3.</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48970" marR="764540" lvl="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Buzzer</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0" algn="l">
                        <a:spcBef>
                          <a:spcPts val="1120"/>
                        </a:spcBef>
                        <a:spcAft>
                          <a:spcPts val="0"/>
                        </a:spcAft>
                      </a:pPr>
                      <a:r>
                        <a:rPr lang="en-US" sz="1400" dirty="0">
                          <a:effectLst/>
                          <a:latin typeface="Calibri" panose="020F0502020204030204" pitchFamily="34" charset="0"/>
                          <a:cs typeface="Calibri" panose="020F0502020204030204" pitchFamily="34" charset="0"/>
                        </a:rPr>
                        <a:t>Frequency</a:t>
                      </a:r>
                      <a:r>
                        <a:rPr lang="en-US" sz="1400" spc="4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range</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is</a:t>
                      </a:r>
                      <a:r>
                        <a:rPr lang="en-US" sz="1400" spc="4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3,300Hz</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2540" marR="0" algn="ctr">
                        <a:spcBef>
                          <a:spcPts val="112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0020" marR="158750" algn="ctr">
                        <a:spcBef>
                          <a:spcPts val="1120"/>
                        </a:spcBef>
                        <a:spcAft>
                          <a:spcPts val="0"/>
                        </a:spcAft>
                      </a:pPr>
                      <a:r>
                        <a:rPr lang="en-US" sz="1400">
                          <a:effectLst/>
                          <a:latin typeface="Calibri" panose="020F0502020204030204" pitchFamily="34" charset="0"/>
                          <a:cs typeface="Calibri" panose="020F0502020204030204" pitchFamily="34" charset="0"/>
                        </a:rPr>
                        <a:t>₹20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3656997186"/>
                  </a:ext>
                </a:extLst>
              </a:tr>
              <a:tr h="470645">
                <a:tc>
                  <a:txBody>
                    <a:bodyPr/>
                    <a:lstStyle/>
                    <a:p>
                      <a:pPr marL="292100" marR="292100" algn="ctr">
                        <a:spcBef>
                          <a:spcPts val="1130"/>
                        </a:spcBef>
                        <a:spcAft>
                          <a:spcPts val="0"/>
                        </a:spcAft>
                      </a:pPr>
                      <a:r>
                        <a:rPr lang="en-US" sz="1400" dirty="0">
                          <a:effectLst/>
                          <a:latin typeface="Calibri" panose="020F0502020204030204" pitchFamily="34" charset="0"/>
                          <a:cs typeface="Calibri" panose="020F0502020204030204" pitchFamily="34" charset="0"/>
                        </a:rPr>
                        <a:t>4.</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509270" marR="0" algn="l">
                        <a:lnSpc>
                          <a:spcPct val="150000"/>
                        </a:lnSpc>
                        <a:spcBef>
                          <a:spcPts val="1130"/>
                        </a:spcBef>
                        <a:spcAft>
                          <a:spcPts val="0"/>
                        </a:spcAft>
                      </a:pPr>
                      <a:r>
                        <a:rPr lang="en-US" sz="1400" dirty="0">
                          <a:effectLst/>
                          <a:latin typeface="Calibri" panose="020F0502020204030204" pitchFamily="34" charset="0"/>
                          <a:cs typeface="Calibri" panose="020F0502020204030204" pitchFamily="34" charset="0"/>
                        </a:rPr>
                        <a:t>             Gas</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Detector</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22225" algn="l">
                        <a:lnSpc>
                          <a:spcPct val="110000"/>
                        </a:lnSpc>
                        <a:spcBef>
                          <a:spcPts val="40"/>
                        </a:spcBef>
                        <a:spcAft>
                          <a:spcPts val="0"/>
                        </a:spcAft>
                        <a:tabLst>
                          <a:tab pos="508635" algn="l"/>
                          <a:tab pos="1543685" algn="l"/>
                        </a:tabLst>
                      </a:pPr>
                      <a:r>
                        <a:rPr lang="en-US" sz="1400" dirty="0">
                          <a:effectLst/>
                          <a:latin typeface="Calibri" panose="020F0502020204030204" pitchFamily="34" charset="0"/>
                          <a:cs typeface="Calibri" panose="020F0502020204030204" pitchFamily="34" charset="0"/>
                        </a:rPr>
                        <a:t>4-20 milli-amperes, </a:t>
                      </a:r>
                      <a:r>
                        <a:rPr lang="en-US" sz="1400" spc="-5" dirty="0">
                          <a:effectLst/>
                          <a:latin typeface="Calibri" panose="020F0502020204030204" pitchFamily="34" charset="0"/>
                          <a:cs typeface="Calibri" panose="020F0502020204030204" pitchFamily="34" charset="0"/>
                        </a:rPr>
                        <a:t>0-10</a:t>
                      </a:r>
                      <a:r>
                        <a:rPr lang="en-US" sz="1400" spc="-27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volts</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DC</a:t>
                      </a:r>
                      <a:r>
                        <a:rPr lang="en-US" sz="1400" spc="1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or</a:t>
                      </a:r>
                      <a:r>
                        <a:rPr lang="en-US" sz="1400" spc="-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0-3</a:t>
                      </a:r>
                      <a:r>
                        <a:rPr lang="en-US" sz="1400" spc="1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volts DC</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2540" marR="0" algn="ctr">
                        <a:spcBef>
                          <a:spcPts val="113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0020" marR="158750" algn="ctr">
                        <a:spcBef>
                          <a:spcPts val="1130"/>
                        </a:spcBef>
                        <a:spcAft>
                          <a:spcPts val="0"/>
                        </a:spcAft>
                      </a:pPr>
                      <a:r>
                        <a:rPr lang="en-US" sz="1400">
                          <a:effectLst/>
                          <a:latin typeface="Calibri" panose="020F0502020204030204" pitchFamily="34" charset="0"/>
                          <a:cs typeface="Calibri" panose="020F0502020204030204" pitchFamily="34" charset="0"/>
                        </a:rPr>
                        <a:t>₹150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3549567219"/>
                  </a:ext>
                </a:extLst>
              </a:tr>
              <a:tr h="426314">
                <a:tc>
                  <a:txBody>
                    <a:bodyPr/>
                    <a:lstStyle/>
                    <a:p>
                      <a:pPr marL="292100" marR="292100" algn="ctr">
                        <a:spcBef>
                          <a:spcPts val="1115"/>
                        </a:spcBef>
                        <a:spcAft>
                          <a:spcPts val="0"/>
                        </a:spcAft>
                      </a:pPr>
                      <a:r>
                        <a:rPr lang="en-US" sz="1400">
                          <a:effectLst/>
                          <a:latin typeface="Calibri" panose="020F0502020204030204" pitchFamily="34" charset="0"/>
                          <a:cs typeface="Calibri" panose="020F0502020204030204" pitchFamily="34" charset="0"/>
                        </a:rPr>
                        <a:t>5.</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22935" marR="0" indent="-366395" algn="ctr">
                        <a:lnSpc>
                          <a:spcPct val="150000"/>
                        </a:lnSpc>
                        <a:spcBef>
                          <a:spcPts val="45"/>
                        </a:spcBef>
                        <a:spcAft>
                          <a:spcPts val="0"/>
                        </a:spcAft>
                      </a:pPr>
                      <a:r>
                        <a:rPr lang="en-US" sz="1400" dirty="0">
                          <a:effectLst/>
                          <a:latin typeface="Calibri" panose="020F0502020204030204" pitchFamily="34" charset="0"/>
                          <a:cs typeface="Calibri" panose="020F0502020204030204" pitchFamily="34" charset="0"/>
                        </a:rPr>
                        <a:t> Power</a:t>
                      </a:r>
                      <a:r>
                        <a:rPr lang="en-US" sz="1400" spc="2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Supply</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(AC</a:t>
                      </a:r>
                      <a:r>
                        <a:rPr lang="en-US" sz="1400" spc="1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to</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DC</a:t>
                      </a:r>
                      <a:r>
                        <a:rPr lang="en-US" sz="1400" spc="-27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0" algn="l">
                        <a:lnSpc>
                          <a:spcPct val="110000"/>
                        </a:lnSpc>
                        <a:spcBef>
                          <a:spcPts val="45"/>
                        </a:spcBef>
                        <a:spcAft>
                          <a:spcPts val="0"/>
                        </a:spcAft>
                      </a:pPr>
                      <a:r>
                        <a:rPr lang="en-US" sz="1400">
                          <a:effectLst/>
                          <a:latin typeface="Calibri" panose="020F0502020204030204" pitchFamily="34" charset="0"/>
                          <a:cs typeface="Calibri" panose="020F0502020204030204" pitchFamily="34" charset="0"/>
                        </a:rPr>
                        <a:t>Input</a:t>
                      </a:r>
                      <a:r>
                        <a:rPr lang="en-US" sz="1400" spc="20">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range:</a:t>
                      </a:r>
                      <a:r>
                        <a:rPr lang="en-US" sz="1400" spc="4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90V-270V,</a:t>
                      </a:r>
                      <a:r>
                        <a:rPr lang="en-US" sz="1400" spc="-270">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4863Hz</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2540" marR="0" algn="ctr">
                        <a:spcBef>
                          <a:spcPts val="1115"/>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0020" marR="158750" algn="ctr">
                        <a:spcBef>
                          <a:spcPts val="1115"/>
                        </a:spcBef>
                        <a:spcAft>
                          <a:spcPts val="0"/>
                        </a:spcAft>
                      </a:pPr>
                      <a:r>
                        <a:rPr lang="en-US" sz="1400" dirty="0">
                          <a:effectLst/>
                          <a:latin typeface="Calibri" panose="020F0502020204030204" pitchFamily="34" charset="0"/>
                          <a:cs typeface="Calibri" panose="020F0502020204030204" pitchFamily="34" charset="0"/>
                        </a:rPr>
                        <a:t>₹150</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2314621499"/>
                  </a:ext>
                </a:extLst>
              </a:tr>
              <a:tr h="396683">
                <a:tc>
                  <a:txBody>
                    <a:bodyPr/>
                    <a:lstStyle/>
                    <a:p>
                      <a:pPr marL="292100" marR="292100" algn="ctr">
                        <a:spcBef>
                          <a:spcPts val="1120"/>
                        </a:spcBef>
                        <a:spcAft>
                          <a:spcPts val="0"/>
                        </a:spcAft>
                      </a:pPr>
                      <a:r>
                        <a:rPr lang="en-US" sz="1400">
                          <a:effectLst/>
                          <a:latin typeface="Calibri" panose="020F0502020204030204" pitchFamily="34" charset="0"/>
                          <a:cs typeface="Calibri" panose="020F0502020204030204" pitchFamily="34" charset="0"/>
                        </a:rPr>
                        <a:t>6.</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509270"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Servo</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Motor</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0" algn="l">
                        <a:spcBef>
                          <a:spcPts val="1120"/>
                        </a:spcBef>
                        <a:spcAft>
                          <a:spcPts val="0"/>
                        </a:spcAft>
                      </a:pPr>
                      <a:r>
                        <a:rPr lang="en-US" sz="1400">
                          <a:effectLst/>
                          <a:latin typeface="Calibri" panose="020F0502020204030204" pitchFamily="34" charset="0"/>
                          <a:cs typeface="Calibri" panose="020F0502020204030204" pitchFamily="34" charset="0"/>
                        </a:rPr>
                        <a:t>3,000</a:t>
                      </a:r>
                      <a:r>
                        <a:rPr lang="en-US" sz="1400" spc="2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to</a:t>
                      </a:r>
                      <a:r>
                        <a:rPr lang="en-US" sz="1400" spc="30">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5,000</a:t>
                      </a:r>
                      <a:r>
                        <a:rPr lang="en-US" sz="1400" spc="30">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RPM</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270" marR="0" algn="ctr">
                        <a:spcBef>
                          <a:spcPts val="1120"/>
                        </a:spcBef>
                        <a:spcAft>
                          <a:spcPts val="0"/>
                        </a:spcAft>
                      </a:pPr>
                      <a:r>
                        <a:rPr lang="en-US" sz="1400" dirty="0">
                          <a:effectLst/>
                          <a:latin typeface="Calibri" panose="020F0502020204030204" pitchFamily="34" charset="0"/>
                          <a:cs typeface="Calibri" panose="020F0502020204030204" pitchFamily="34" charset="0"/>
                        </a:rPr>
                        <a:t>1</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1925" marR="158750" algn="ctr">
                        <a:spcBef>
                          <a:spcPts val="1120"/>
                        </a:spcBef>
                        <a:spcAft>
                          <a:spcPts val="0"/>
                        </a:spcAft>
                      </a:pPr>
                      <a:r>
                        <a:rPr lang="en-US" sz="1400">
                          <a:effectLst/>
                          <a:latin typeface="Calibri" panose="020F0502020204030204" pitchFamily="34" charset="0"/>
                          <a:cs typeface="Calibri" panose="020F0502020204030204" pitchFamily="34" charset="0"/>
                        </a:rPr>
                        <a:t>₹150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1724128873"/>
                  </a:ext>
                </a:extLst>
              </a:tr>
              <a:tr h="470645">
                <a:tc>
                  <a:txBody>
                    <a:bodyPr/>
                    <a:lstStyle/>
                    <a:p>
                      <a:pPr marL="292100" marR="292100" algn="ctr">
                        <a:spcBef>
                          <a:spcPts val="1110"/>
                        </a:spcBef>
                        <a:spcAft>
                          <a:spcPts val="0"/>
                        </a:spcAft>
                      </a:pPr>
                      <a:r>
                        <a:rPr lang="en-US" sz="1400">
                          <a:effectLst/>
                          <a:latin typeface="Calibri" panose="020F0502020204030204" pitchFamily="34" charset="0"/>
                          <a:cs typeface="Calibri" panose="020F0502020204030204" pitchFamily="34" charset="0"/>
                        </a:rPr>
                        <a:t>7.</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512445" marR="0" algn="l">
                        <a:lnSpc>
                          <a:spcPct val="150000"/>
                        </a:lnSpc>
                        <a:spcBef>
                          <a:spcPts val="1110"/>
                        </a:spcBef>
                        <a:spcAft>
                          <a:spcPts val="0"/>
                        </a:spcAft>
                      </a:pPr>
                      <a:r>
                        <a:rPr lang="en-US" sz="1400" dirty="0">
                          <a:effectLst/>
                          <a:latin typeface="Calibri" panose="020F0502020204030204" pitchFamily="34" charset="0"/>
                          <a:cs typeface="Calibri" panose="020F0502020204030204" pitchFamily="34" charset="0"/>
                        </a:rPr>
                        <a:t>          Heat</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Detector</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63500" marR="0" algn="l">
                        <a:lnSpc>
                          <a:spcPct val="110000"/>
                        </a:lnSpc>
                        <a:spcBef>
                          <a:spcPts val="40"/>
                        </a:spcBef>
                        <a:spcAft>
                          <a:spcPts val="0"/>
                        </a:spcAft>
                      </a:pPr>
                      <a:r>
                        <a:rPr lang="en-US" sz="1400">
                          <a:effectLst/>
                          <a:latin typeface="Calibri" panose="020F0502020204030204" pitchFamily="34" charset="0"/>
                          <a:cs typeface="Calibri" panose="020F0502020204030204" pitchFamily="34" charset="0"/>
                        </a:rPr>
                        <a:t>10.5</a:t>
                      </a:r>
                      <a:r>
                        <a:rPr lang="en-US" sz="1400" spc="11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to</a:t>
                      </a:r>
                      <a:r>
                        <a:rPr lang="en-US" sz="1400" spc="11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33</a:t>
                      </a:r>
                      <a:r>
                        <a:rPr lang="en-US" sz="1400" spc="11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VDC</a:t>
                      </a:r>
                      <a:r>
                        <a:rPr lang="en-US" sz="1400" spc="10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from</a:t>
                      </a:r>
                      <a:r>
                        <a:rPr lang="en-US" sz="1400" spc="11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fire</a:t>
                      </a:r>
                      <a:r>
                        <a:rPr lang="en-US" sz="1400" spc="-27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alarm</a:t>
                      </a:r>
                      <a:r>
                        <a:rPr lang="en-US" sz="1400" spc="20">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control</a:t>
                      </a:r>
                      <a:r>
                        <a:rPr lang="en-US" sz="1400" spc="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panel</a:t>
                      </a:r>
                      <a:r>
                        <a:rPr lang="en-US" sz="1400" spc="35">
                          <a:effectLst/>
                          <a:latin typeface="Calibri" panose="020F0502020204030204" pitchFamily="34" charset="0"/>
                          <a:cs typeface="Calibri" panose="020F0502020204030204" pitchFamily="34" charset="0"/>
                        </a:rPr>
                        <a:t> </a:t>
                      </a:r>
                      <a:r>
                        <a:rPr lang="en-US" sz="1400">
                          <a:effectLst/>
                          <a:latin typeface="Calibri" panose="020F0502020204030204" pitchFamily="34" charset="0"/>
                          <a:cs typeface="Calibri" panose="020F0502020204030204" pitchFamily="34" charset="0"/>
                        </a:rPr>
                        <a:t>IDC</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2540" marR="0" algn="ctr">
                        <a:spcBef>
                          <a:spcPts val="111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0020" marR="158750" algn="ctr">
                        <a:spcBef>
                          <a:spcPts val="1110"/>
                        </a:spcBef>
                        <a:spcAft>
                          <a:spcPts val="0"/>
                        </a:spcAft>
                      </a:pPr>
                      <a:r>
                        <a:rPr lang="en-US" sz="1400">
                          <a:effectLst/>
                          <a:latin typeface="Calibri" panose="020F0502020204030204" pitchFamily="34" charset="0"/>
                          <a:cs typeface="Calibri" panose="020F0502020204030204" pitchFamily="34" charset="0"/>
                        </a:rPr>
                        <a:t>₹35</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2589846826"/>
                  </a:ext>
                </a:extLst>
              </a:tr>
              <a:tr h="395591">
                <a:tc>
                  <a:txBody>
                    <a:bodyPr/>
                    <a:lstStyle/>
                    <a:p>
                      <a:pPr marL="295910" marR="292100" algn="ctr">
                        <a:spcBef>
                          <a:spcPts val="1120"/>
                        </a:spcBef>
                        <a:spcAft>
                          <a:spcPts val="0"/>
                        </a:spcAft>
                      </a:pPr>
                      <a:r>
                        <a:rPr lang="en-US" sz="1400">
                          <a:effectLst/>
                          <a:latin typeface="Calibri" panose="020F0502020204030204" pitchFamily="34" charset="0"/>
                          <a:cs typeface="Calibri" panose="020F0502020204030204" pitchFamily="34" charset="0"/>
                        </a:rPr>
                        <a:t>8.</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509905"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USB</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Cable</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1270" marR="0" algn="ctr">
                        <a:spcBef>
                          <a:spcPts val="1120"/>
                        </a:spcBef>
                        <a:spcAft>
                          <a:spcPts val="0"/>
                        </a:spcAft>
                      </a:pPr>
                      <a:r>
                        <a:rPr lang="en-US" sz="1400">
                          <a:effectLst/>
                          <a:latin typeface="Calibri" panose="020F0502020204030204" pitchFamily="34" charset="0"/>
                          <a:cs typeface="Calibri" panose="020F0502020204030204" pitchFamily="34" charset="0"/>
                        </a:rPr>
                        <a:t>-</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3175" marR="0" algn="ctr">
                        <a:spcBef>
                          <a:spcPts val="112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3195" marR="158115" algn="ctr">
                        <a:spcBef>
                          <a:spcPts val="1120"/>
                        </a:spcBef>
                        <a:spcAft>
                          <a:spcPts val="0"/>
                        </a:spcAft>
                      </a:pPr>
                      <a:r>
                        <a:rPr lang="en-US" sz="1400" dirty="0">
                          <a:effectLst/>
                          <a:latin typeface="Calibri" panose="020F0502020204030204" pitchFamily="34" charset="0"/>
                          <a:cs typeface="Calibri" panose="020F0502020204030204" pitchFamily="34" charset="0"/>
                        </a:rPr>
                        <a:t>₹150</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1692024986"/>
                  </a:ext>
                </a:extLst>
              </a:tr>
              <a:tr h="396683">
                <a:tc>
                  <a:txBody>
                    <a:bodyPr/>
                    <a:lstStyle/>
                    <a:p>
                      <a:pPr marL="295910" marR="292100" algn="ctr">
                        <a:spcBef>
                          <a:spcPts val="1120"/>
                        </a:spcBef>
                        <a:spcAft>
                          <a:spcPts val="0"/>
                        </a:spcAft>
                      </a:pPr>
                      <a:r>
                        <a:rPr lang="en-US" sz="1400">
                          <a:effectLst/>
                          <a:latin typeface="Calibri" panose="020F0502020204030204" pitchFamily="34" charset="0"/>
                          <a:cs typeface="Calibri" panose="020F0502020204030204" pitchFamily="34" charset="0"/>
                        </a:rPr>
                        <a:t>9.</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472440"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4</a:t>
                      </a:r>
                      <a:r>
                        <a:rPr lang="en-US" sz="1400" spc="25"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Channel</a:t>
                      </a:r>
                      <a:r>
                        <a:rPr lang="en-US" sz="1400" spc="30" dirty="0">
                          <a:effectLst/>
                          <a:latin typeface="Calibri" panose="020F0502020204030204" pitchFamily="34" charset="0"/>
                          <a:cs typeface="Calibri" panose="020F0502020204030204" pitchFamily="34" charset="0"/>
                        </a:rPr>
                        <a:t> </a:t>
                      </a:r>
                      <a:r>
                        <a:rPr lang="en-US" sz="1400" dirty="0">
                          <a:effectLst/>
                          <a:latin typeface="Calibri" panose="020F0502020204030204" pitchFamily="34" charset="0"/>
                          <a:cs typeface="Calibri" panose="020F0502020204030204" pitchFamily="34" charset="0"/>
                        </a:rPr>
                        <a:t>Relay</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817880" marR="815340" algn="ctr">
                        <a:spcBef>
                          <a:spcPts val="1120"/>
                        </a:spcBef>
                        <a:spcAft>
                          <a:spcPts val="0"/>
                        </a:spcAft>
                      </a:pPr>
                      <a:r>
                        <a:rPr lang="en-US" sz="1400">
                          <a:effectLst/>
                          <a:latin typeface="Calibri" panose="020F0502020204030204" pitchFamily="34" charset="0"/>
                          <a:cs typeface="Calibri" panose="020F0502020204030204" pitchFamily="34" charset="0"/>
                        </a:rPr>
                        <a:t>5V</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270" marR="0" algn="ctr">
                        <a:spcBef>
                          <a:spcPts val="112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1925" marR="158750" algn="ctr">
                        <a:spcBef>
                          <a:spcPts val="1120"/>
                        </a:spcBef>
                        <a:spcAft>
                          <a:spcPts val="0"/>
                        </a:spcAft>
                      </a:pPr>
                      <a:r>
                        <a:rPr lang="en-US" sz="1400" dirty="0">
                          <a:effectLst/>
                          <a:latin typeface="Calibri" panose="020F0502020204030204" pitchFamily="34" charset="0"/>
                          <a:cs typeface="Calibri" panose="020F0502020204030204" pitchFamily="34" charset="0"/>
                        </a:rPr>
                        <a:t>₹400</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4244563124"/>
                  </a:ext>
                </a:extLst>
              </a:tr>
              <a:tr h="506399">
                <a:tc>
                  <a:txBody>
                    <a:bodyPr/>
                    <a:lstStyle/>
                    <a:p>
                      <a:pPr marL="295910" marR="292100" algn="ctr">
                        <a:spcBef>
                          <a:spcPts val="1120"/>
                        </a:spcBef>
                        <a:spcAft>
                          <a:spcPts val="0"/>
                        </a:spcAft>
                      </a:pPr>
                      <a:r>
                        <a:rPr lang="en-US" sz="1400">
                          <a:effectLst/>
                          <a:latin typeface="Calibri" panose="020F0502020204030204" pitchFamily="34" charset="0"/>
                          <a:cs typeface="Calibri" panose="020F0502020204030204" pitchFamily="34" charset="0"/>
                        </a:rPr>
                        <a:t>10.</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0"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DC Motor Fan</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0" marR="0" algn="ctr">
                        <a:lnSpc>
                          <a:spcPct val="115000"/>
                        </a:lnSpc>
                      </a:pPr>
                      <a:r>
                        <a:rPr lang="en-IN" sz="1400" dirty="0">
                          <a:effectLst/>
                          <a:latin typeface="Calibri" panose="020F0502020204030204" pitchFamily="34" charset="0"/>
                          <a:cs typeface="Calibri" panose="020F0502020204030204" pitchFamily="34" charset="0"/>
                        </a:rPr>
                        <a:t>High Torque Rated Voltage Current-DC 12VNo Load Current-0.2Amps</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270" marR="0" algn="ctr">
                        <a:spcBef>
                          <a:spcPts val="1120"/>
                        </a:spcBef>
                        <a:spcAft>
                          <a:spcPts val="0"/>
                        </a:spcAft>
                      </a:pPr>
                      <a:r>
                        <a:rPr lang="en-US" sz="1400">
                          <a:effectLst/>
                          <a:latin typeface="Calibri" panose="020F0502020204030204" pitchFamily="34" charset="0"/>
                          <a:cs typeface="Calibri" panose="020F0502020204030204" pitchFamily="34" charset="0"/>
                        </a:rPr>
                        <a:t>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1925" marR="158750" algn="ctr">
                        <a:spcBef>
                          <a:spcPts val="1120"/>
                        </a:spcBef>
                        <a:spcAft>
                          <a:spcPts val="0"/>
                        </a:spcAft>
                      </a:pPr>
                      <a:r>
                        <a:rPr lang="en-US" sz="1400" dirty="0">
                          <a:effectLst/>
                          <a:latin typeface="Calibri" panose="020F0502020204030204" pitchFamily="34" charset="0"/>
                          <a:cs typeface="Calibri" panose="020F0502020204030204" pitchFamily="34" charset="0"/>
                        </a:rPr>
                        <a:t>₹120</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11695939"/>
                  </a:ext>
                </a:extLst>
              </a:tr>
              <a:tr h="438842">
                <a:tc>
                  <a:txBody>
                    <a:bodyPr/>
                    <a:lstStyle/>
                    <a:p>
                      <a:pPr marL="295910" marR="292100" algn="ctr">
                        <a:spcBef>
                          <a:spcPts val="1120"/>
                        </a:spcBef>
                        <a:spcAft>
                          <a:spcPts val="0"/>
                        </a:spcAft>
                      </a:pPr>
                      <a:r>
                        <a:rPr lang="en-US" sz="1400">
                          <a:effectLst/>
                          <a:latin typeface="Calibri" panose="020F0502020204030204" pitchFamily="34" charset="0"/>
                          <a:cs typeface="Calibri" panose="020F0502020204030204" pitchFamily="34" charset="0"/>
                        </a:rPr>
                        <a:t>11.</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0" marR="0" algn="l">
                        <a:lnSpc>
                          <a:spcPct val="150000"/>
                        </a:lnSpc>
                        <a:spcBef>
                          <a:spcPts val="1120"/>
                        </a:spcBef>
                        <a:spcAft>
                          <a:spcPts val="0"/>
                        </a:spcAft>
                      </a:pPr>
                      <a:r>
                        <a:rPr lang="en-US" sz="1400" dirty="0">
                          <a:effectLst/>
                          <a:latin typeface="Calibri" panose="020F0502020204030204" pitchFamily="34" charset="0"/>
                          <a:cs typeface="Calibri" panose="020F0502020204030204" pitchFamily="34" charset="0"/>
                        </a:rPr>
                        <a:t>                         Jumper Wire</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tc>
                <a:tc>
                  <a:txBody>
                    <a:bodyPr/>
                    <a:lstStyle/>
                    <a:p>
                      <a:pPr marL="0" marR="0" algn="ctr">
                        <a:spcBef>
                          <a:spcPts val="0"/>
                        </a:spcBef>
                        <a:spcAft>
                          <a:spcPts val="0"/>
                        </a:spcAft>
                      </a:pPr>
                      <a:r>
                        <a:rPr lang="en-US" sz="1400" dirty="0">
                          <a:effectLst/>
                          <a:latin typeface="Calibri" panose="020F0502020204030204" pitchFamily="34" charset="0"/>
                          <a:cs typeface="Calibri" panose="020F0502020204030204" pitchFamily="34" charset="0"/>
                        </a:rPr>
                        <a:t>Current: 4-20 mA, Voltage: 12 V, Rated Pressure: 25 </a:t>
                      </a:r>
                      <a:r>
                        <a:rPr lang="en-US" sz="1400" dirty="0" err="1">
                          <a:effectLst/>
                          <a:latin typeface="Calibri" panose="020F0502020204030204" pitchFamily="34" charset="0"/>
                          <a:cs typeface="Calibri" panose="020F0502020204030204" pitchFamily="34" charset="0"/>
                        </a:rPr>
                        <a:t>kPA</a:t>
                      </a:r>
                      <a:r>
                        <a:rPr lang="en-US" sz="1400" dirty="0">
                          <a:effectLst/>
                          <a:latin typeface="Calibri" panose="020F0502020204030204" pitchFamily="34" charset="0"/>
                          <a:cs typeface="Calibri" panose="020F0502020204030204" pitchFamily="34" charset="0"/>
                        </a:rPr>
                        <a:t>, Pitch: 2.54 mm</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270" marR="0" algn="ctr">
                        <a:spcBef>
                          <a:spcPts val="1120"/>
                        </a:spcBef>
                        <a:spcAft>
                          <a:spcPts val="0"/>
                        </a:spcAft>
                      </a:pPr>
                      <a:r>
                        <a:rPr lang="en-US" sz="1400" dirty="0">
                          <a:effectLst/>
                          <a:latin typeface="Calibri" panose="020F0502020204030204" pitchFamily="34" charset="0"/>
                          <a:cs typeface="Calibri" panose="020F0502020204030204" pitchFamily="34" charset="0"/>
                        </a:rPr>
                        <a:t>2</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161925" marR="158750" algn="ctr">
                        <a:spcBef>
                          <a:spcPts val="1120"/>
                        </a:spcBef>
                        <a:spcAft>
                          <a:spcPts val="0"/>
                        </a:spcAft>
                      </a:pPr>
                      <a:r>
                        <a:rPr lang="en-US" sz="1400" dirty="0">
                          <a:effectLst/>
                          <a:latin typeface="Calibri" panose="020F0502020204030204" pitchFamily="34" charset="0"/>
                          <a:cs typeface="Calibri" panose="020F0502020204030204" pitchFamily="34" charset="0"/>
                        </a:rPr>
                        <a:t>₹150</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2807196798"/>
                  </a:ext>
                </a:extLst>
              </a:tr>
              <a:tr h="438842">
                <a:tc gridSpan="4">
                  <a:txBody>
                    <a:bodyPr/>
                    <a:lstStyle/>
                    <a:p>
                      <a:pPr marL="0" marR="0" algn="l">
                        <a:spcBef>
                          <a:spcPts val="25"/>
                        </a:spcBef>
                        <a:spcAft>
                          <a:spcPts val="0"/>
                        </a:spcAft>
                      </a:pPr>
                      <a:r>
                        <a:rPr lang="en-US" sz="1400">
                          <a:effectLst/>
                          <a:latin typeface="Calibri" panose="020F0502020204030204" pitchFamily="34" charset="0"/>
                          <a:cs typeface="Calibri" panose="020F0502020204030204" pitchFamily="34" charset="0"/>
                        </a:rPr>
                        <a:t> </a:t>
                      </a:r>
                      <a:endParaRPr lang="en-IN" sz="1400">
                        <a:effectLst/>
                        <a:latin typeface="Calibri" panose="020F0502020204030204" pitchFamily="34" charset="0"/>
                        <a:cs typeface="Calibri" panose="020F0502020204030204" pitchFamily="34" charset="0"/>
                      </a:endParaRPr>
                    </a:p>
                    <a:p>
                      <a:pPr marL="0" marR="60960" algn="r">
                        <a:spcBef>
                          <a:spcPts val="0"/>
                        </a:spcBef>
                        <a:spcAft>
                          <a:spcPts val="0"/>
                        </a:spcAft>
                      </a:pPr>
                      <a:r>
                        <a:rPr lang="en-US" sz="1400">
                          <a:effectLst/>
                          <a:latin typeface="Calibri" panose="020F0502020204030204" pitchFamily="34" charset="0"/>
                          <a:cs typeface="Calibri" panose="020F0502020204030204" pitchFamily="34" charset="0"/>
                        </a:rPr>
                        <a:t>Total</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marL="0" marR="0" algn="l">
                        <a:spcBef>
                          <a:spcPts val="25"/>
                        </a:spcBef>
                        <a:spcAft>
                          <a:spcPts val="0"/>
                        </a:spcAft>
                      </a:pPr>
                      <a:r>
                        <a:rPr lang="en-US" sz="1400" dirty="0">
                          <a:effectLst/>
                          <a:latin typeface="Calibri" panose="020F0502020204030204" pitchFamily="34" charset="0"/>
                          <a:cs typeface="Calibri" panose="020F0502020204030204" pitchFamily="34" charset="0"/>
                        </a:rPr>
                        <a:t> </a:t>
                      </a:r>
                      <a:endParaRPr lang="en-IN" sz="1400" dirty="0">
                        <a:effectLst/>
                        <a:latin typeface="Calibri" panose="020F0502020204030204" pitchFamily="34" charset="0"/>
                        <a:cs typeface="Calibri" panose="020F0502020204030204" pitchFamily="34" charset="0"/>
                      </a:endParaRPr>
                    </a:p>
                    <a:p>
                      <a:pPr marL="163195" marR="156845" algn="ctr">
                        <a:spcBef>
                          <a:spcPts val="0"/>
                        </a:spcBef>
                        <a:spcAft>
                          <a:spcPts val="0"/>
                        </a:spcAft>
                      </a:pPr>
                      <a:r>
                        <a:rPr lang="en-US" sz="1400" dirty="0">
                          <a:effectLst/>
                          <a:latin typeface="Calibri" panose="020F0502020204030204" pitchFamily="34" charset="0"/>
                          <a:cs typeface="Calibri" panose="020F0502020204030204" pitchFamily="34" charset="0"/>
                        </a:rPr>
                        <a:t>₹1,835/-</a:t>
                      </a:r>
                      <a:endParaRPr lang="en-IN" sz="14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val="3976576737"/>
                  </a:ext>
                </a:extLst>
              </a:tr>
            </a:tbl>
          </a:graphicData>
        </a:graphic>
      </p:graphicFrame>
    </p:spTree>
    <p:extLst>
      <p:ext uri="{BB962C8B-B14F-4D97-AF65-F5344CB8AC3E}">
        <p14:creationId xmlns:p14="http://schemas.microsoft.com/office/powerpoint/2010/main" val="119935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055397-6780-9365-7253-628B46A61347}"/>
              </a:ext>
            </a:extLst>
          </p:cNvPr>
          <p:cNvSpPr>
            <a:spLocks noGrp="1"/>
          </p:cNvSpPr>
          <p:nvPr>
            <p:ph type="title"/>
          </p:nvPr>
        </p:nvSpPr>
        <p:spPr>
          <a:xfrm>
            <a:off x="1294362" y="471144"/>
            <a:ext cx="9603275" cy="1049235"/>
          </a:xfrm>
        </p:spPr>
        <p:txBody>
          <a:bodyPr>
            <a:normAutofit/>
          </a:bodyPr>
          <a:lstStyle/>
          <a:p>
            <a:pPr algn="ctr"/>
            <a:r>
              <a:rPr lang="en-US" sz="4000" b="1" dirty="0">
                <a:solidFill>
                  <a:schemeClr val="tx1"/>
                </a:solidFill>
                <a:latin typeface="Arial" panose="020B0604020202020204" pitchFamily="34" charset="0"/>
                <a:cs typeface="Arial" panose="020B0604020202020204" pitchFamily="34" charset="0"/>
              </a:rPr>
              <a:t>CONCLUSION </a:t>
            </a:r>
            <a:endParaRPr lang="en-IN" sz="4000" b="1" dirty="0">
              <a:solidFill>
                <a:schemeClr val="tx1"/>
              </a:solidFill>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0FBD977D-84E3-FBFE-BC68-BEDB40FEB942}"/>
              </a:ext>
            </a:extLst>
          </p:cNvPr>
          <p:cNvSpPr txBox="1">
            <a:spLocks/>
          </p:cNvSpPr>
          <p:nvPr/>
        </p:nvSpPr>
        <p:spPr>
          <a:xfrm>
            <a:off x="1556354" y="1520379"/>
            <a:ext cx="9603275" cy="4072281"/>
          </a:xfrm>
          <a:prstGeom prst="rect">
            <a:avLst/>
          </a:prstGeom>
        </p:spPr>
        <p:txBody>
          <a:bodyPr>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just">
              <a:lnSpc>
                <a:spcPct val="150000"/>
              </a:lnSpc>
              <a:buFont typeface="Corbel" pitchFamily="34" charset="0"/>
              <a:buNone/>
            </a:pPr>
            <a:r>
              <a:rPr lang="en-US" sz="2400" dirty="0">
                <a:latin typeface="Calibri" panose="020F0502020204030204" pitchFamily="34" charset="0"/>
                <a:cs typeface="Calibri" panose="020F0502020204030204" pitchFamily="34" charset="0"/>
              </a:rPr>
              <a:t>Main purpose of home automation system is to provide ease to people to control different home appliances with the help of the android application present in their mobile phones and to save electricity, time and money.</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729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711BA2-7028-BDF8-4EDD-B8A711D76CB0}"/>
              </a:ext>
            </a:extLst>
          </p:cNvPr>
          <p:cNvSpPr>
            <a:spLocks noGrp="1"/>
          </p:cNvSpPr>
          <p:nvPr>
            <p:ph type="title"/>
          </p:nvPr>
        </p:nvSpPr>
        <p:spPr>
          <a:xfrm>
            <a:off x="1294362" y="490194"/>
            <a:ext cx="9603275" cy="1049235"/>
          </a:xfrm>
        </p:spPr>
        <p:txBody>
          <a:bodyPr>
            <a:normAutofit/>
          </a:bodyPr>
          <a:lstStyle/>
          <a:p>
            <a:pPr algn="ctr"/>
            <a:r>
              <a:rPr lang="en-US" sz="4000" b="1" dirty="0">
                <a:solidFill>
                  <a:schemeClr val="tx1"/>
                </a:solidFill>
                <a:latin typeface="Arial" panose="020B0604020202020204" pitchFamily="34" charset="0"/>
                <a:cs typeface="Arial" panose="020B0604020202020204" pitchFamily="34" charset="0"/>
              </a:rPr>
              <a:t>REFERENCES</a:t>
            </a:r>
            <a:endParaRPr lang="en-IN" sz="4000" b="1" dirty="0">
              <a:solidFill>
                <a:schemeClr val="tx1"/>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9B4DD233-478B-A426-0BD8-E48B4827E03C}"/>
              </a:ext>
            </a:extLst>
          </p:cNvPr>
          <p:cNvSpPr txBox="1">
            <a:spLocks/>
          </p:cNvSpPr>
          <p:nvPr/>
        </p:nvSpPr>
        <p:spPr>
          <a:xfrm>
            <a:off x="619126" y="1539429"/>
            <a:ext cx="10877550" cy="4947096"/>
          </a:xfrm>
          <a:prstGeom prst="rect">
            <a:avLst/>
          </a:prstGeom>
        </p:spPr>
        <p:txBody>
          <a:bodyPr>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nSpc>
                <a:spcPct val="150000"/>
              </a:lnSpc>
              <a:buFont typeface="+mj-lt"/>
              <a:buAutoNum type="arabicPeriod"/>
            </a:pPr>
            <a:r>
              <a:rPr lang="en-US" sz="2000" dirty="0">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Hill, Jim (12 September 2015). </a:t>
            </a:r>
            <a:r>
              <a:rPr lang="en-US" sz="2000" i="1" dirty="0">
                <a:solidFill>
                  <a:schemeClr val="accent6">
                    <a:lumMod val="75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"The smart home: a glossary guide for the perplexed"</a:t>
            </a:r>
            <a:r>
              <a:rPr lang="en-US" sz="2000" i="1" dirty="0">
                <a:latin typeface="Calibri" panose="020F0502020204030204" pitchFamily="34" charset="0"/>
                <a:cs typeface="Calibri" panose="020F0502020204030204" pitchFamily="34" charset="0"/>
              </a:rPr>
              <a:t>. T3. Retrieved 27 March 2017.</a:t>
            </a:r>
            <a:endParaRPr lang="en-US" sz="2000" dirty="0">
              <a:latin typeface="Calibri" panose="020F0502020204030204" pitchFamily="34" charset="0"/>
              <a:cs typeface="Calibri" panose="020F0502020204030204" pitchFamily="34" charset="0"/>
            </a:endParaRPr>
          </a:p>
          <a:p>
            <a:pPr>
              <a:lnSpc>
                <a:spcPct val="150000"/>
              </a:lnSpc>
              <a:buFont typeface="+mj-lt"/>
              <a:buAutoNum type="arabicPeriod"/>
            </a:pPr>
            <a:r>
              <a:rPr lang="en-US" sz="2000" dirty="0">
                <a:latin typeface="Calibri" panose="020F0502020204030204" pitchFamily="34" charset="0"/>
                <a:cs typeface="Calibri" panose="020F0502020204030204" pitchFamily="34" charset="0"/>
              </a:rPr>
              <a:t> </a:t>
            </a:r>
            <a:r>
              <a:rPr lang="en-US" sz="2000" i="1" dirty="0">
                <a:solidFill>
                  <a:schemeClr val="accent6">
                    <a:lumMod val="75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"Research and Markets: Global Home Automation and Control Market 2014-2020 - Lighting Control, Security &amp; Access Control, HVAC Control Analysis of the $5.77 Billion Industry"</a:t>
            </a:r>
            <a:r>
              <a:rPr lang="en-US" sz="2000" i="1" dirty="0">
                <a:latin typeface="Calibri" panose="020F0502020204030204" pitchFamily="34" charset="0"/>
                <a:cs typeface="Calibri" panose="020F0502020204030204" pitchFamily="34" charset="0"/>
              </a:rPr>
              <a:t>. Reuters. 2015-01-19. Archived from </a:t>
            </a:r>
            <a:r>
              <a:rPr lang="en-US" sz="2000" i="1" dirty="0">
                <a:solidFill>
                  <a:schemeClr val="accent6">
                    <a:lumMod val="75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the original</a:t>
            </a:r>
            <a:r>
              <a:rPr lang="en-US" sz="2000" i="1" dirty="0">
                <a:solidFill>
                  <a:schemeClr val="accent6">
                    <a:lumMod val="75000"/>
                  </a:schemeClr>
                </a:solidFill>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on 2016-05-05.</a:t>
            </a:r>
            <a:endParaRPr lang="en-US" sz="2000" dirty="0">
              <a:latin typeface="Calibri" panose="020F0502020204030204" pitchFamily="34" charset="0"/>
              <a:cs typeface="Calibri" panose="020F0502020204030204" pitchFamily="34" charset="0"/>
            </a:endParaRPr>
          </a:p>
          <a:p>
            <a:pPr>
              <a:lnSpc>
                <a:spcPct val="150000"/>
              </a:lnSpc>
              <a:buFont typeface="+mj-lt"/>
              <a:buAutoNum type="arabicPeriod"/>
            </a:pPr>
            <a:r>
              <a:rPr lang="en-US" sz="2000" dirty="0">
                <a:latin typeface="Calibri" panose="020F0502020204030204" pitchFamily="34" charset="0"/>
                <a:cs typeface="Calibri" panose="020F0502020204030204" pitchFamily="34" charset="0"/>
              </a:rPr>
              <a:t> </a:t>
            </a:r>
            <a:r>
              <a:rPr lang="en-US" sz="2000" i="1" dirty="0">
                <a:solidFill>
                  <a:schemeClr val="accent6">
                    <a:lumMod val="75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Home Automation &amp; Wiring</a:t>
            </a:r>
            <a:r>
              <a:rPr lang="en-US" sz="2000" i="1" dirty="0">
                <a:solidFill>
                  <a:schemeClr val="accent6">
                    <a:lumMod val="75000"/>
                  </a:schemeClr>
                </a:solidFill>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(1 ed.). New York: McGraw-Hill/TAB Electronics. 1999-03-31. </a:t>
            </a:r>
            <a:r>
              <a:rPr lang="en-US" sz="2000" i="1" dirty="0">
                <a:solidFill>
                  <a:schemeClr val="accent6">
                    <a:lumMod val="75000"/>
                  </a:schemeClr>
                </a:solidFill>
                <a:latin typeface="Calibri" panose="020F0502020204030204" pitchFamily="34" charset="0"/>
                <a:cs typeface="Calibri" panose="020F0502020204030204" pitchFamily="34" charset="0"/>
                <a:hlinkClick r:id="rId6" tooltip="ISBN (identifier)">
                  <a:extLst>
                    <a:ext uri="{A12FA001-AC4F-418D-AE19-62706E023703}">
                      <ahyp:hlinkClr xmlns:ahyp="http://schemas.microsoft.com/office/drawing/2018/hyperlinkcolor" val="tx"/>
                    </a:ext>
                  </a:extLst>
                </a:hlinkClick>
              </a:rPr>
              <a:t>ISBN</a:t>
            </a:r>
            <a:r>
              <a:rPr lang="en-US" sz="2000" i="1" dirty="0">
                <a:solidFill>
                  <a:schemeClr val="accent6">
                    <a:lumMod val="75000"/>
                  </a:schemeClr>
                </a:solidFill>
                <a:latin typeface="Calibri" panose="020F0502020204030204" pitchFamily="34" charset="0"/>
                <a:cs typeface="Calibri" panose="020F0502020204030204" pitchFamily="34" charset="0"/>
              </a:rPr>
              <a:t> </a:t>
            </a:r>
            <a:r>
              <a:rPr lang="en-US" sz="2000" i="1" dirty="0">
                <a:solidFill>
                  <a:schemeClr val="accent6">
                    <a:lumMod val="75000"/>
                  </a:schemeClr>
                </a:solidFill>
                <a:latin typeface="Calibri" panose="020F0502020204030204" pitchFamily="34" charset="0"/>
                <a:cs typeface="Calibri" panose="020F0502020204030204" pitchFamily="34" charset="0"/>
                <a:hlinkClick r:id="rId7" tooltip="Special:BookSources/978-0-07-024674-4">
                  <a:extLst>
                    <a:ext uri="{A12FA001-AC4F-418D-AE19-62706E023703}">
                      <ahyp:hlinkClr xmlns:ahyp="http://schemas.microsoft.com/office/drawing/2018/hyperlinkcolor" val="tx"/>
                    </a:ext>
                  </a:extLst>
                </a:hlinkClick>
              </a:rPr>
              <a:t>978-0-07-024674-4</a:t>
            </a:r>
            <a:r>
              <a:rPr lang="en-US" sz="2000" i="1"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a:lnSpc>
                <a:spcPct val="150000"/>
              </a:lnSpc>
              <a:buFont typeface="+mj-lt"/>
              <a:buAutoNum type="arabicPeriod"/>
            </a:pPr>
            <a:r>
              <a:rPr lang="en-US" sz="2000" dirty="0">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Rye, Dave (October 1999). </a:t>
            </a:r>
            <a:r>
              <a:rPr lang="en-US" sz="2000" i="1" dirty="0">
                <a:solidFill>
                  <a:schemeClr val="accent6">
                    <a:lumMod val="75000"/>
                  </a:schemeClr>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"My Life at X10"</a:t>
            </a:r>
            <a:r>
              <a:rPr lang="en-US" sz="2000" i="1" dirty="0">
                <a:solidFill>
                  <a:schemeClr val="accent6">
                    <a:lumMod val="75000"/>
                  </a:schemeClr>
                </a:solidFill>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AV and Automation Industry eMagazine. AV and Automation Industry eMagazine. Archived from </a:t>
            </a:r>
            <a:r>
              <a:rPr lang="en-US" sz="2000" i="1" dirty="0">
                <a:solidFill>
                  <a:schemeClr val="accent6">
                    <a:lumMod val="75000"/>
                  </a:schemeClr>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the original</a:t>
            </a:r>
            <a:r>
              <a:rPr lang="en-US" sz="2000" i="1" dirty="0">
                <a:solidFill>
                  <a:schemeClr val="accent6">
                    <a:lumMod val="75000"/>
                  </a:schemeClr>
                </a:solidFill>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on September 30, 2014. Retrieved October 8, 2014.</a:t>
            </a:r>
            <a:endParaRPr lang="en-US" sz="2000"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2668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CF20-B876-F0D6-E365-3F58E1174DA4}"/>
              </a:ext>
            </a:extLst>
          </p:cNvPr>
          <p:cNvSpPr>
            <a:spLocks noGrp="1"/>
          </p:cNvSpPr>
          <p:nvPr>
            <p:ph type="title"/>
          </p:nvPr>
        </p:nvSpPr>
        <p:spPr>
          <a:xfrm>
            <a:off x="1140351" y="391662"/>
            <a:ext cx="9875520" cy="837978"/>
          </a:xfrm>
        </p:spPr>
        <p:txBody>
          <a:bodyPr/>
          <a:lstStyle/>
          <a:p>
            <a:pPr algn="ctr"/>
            <a:r>
              <a:rPr lang="en-IN" sz="4400" b="1" dirty="0">
                <a:solidFill>
                  <a:schemeClr val="tx1"/>
                </a:solidFill>
                <a:latin typeface="Arial" panose="020B0604020202020204" pitchFamily="34" charset="0"/>
                <a:cs typeface="Arial" panose="020B0604020202020204" pitchFamily="34" charset="0"/>
              </a:rPr>
              <a:t>OBJECTIVE &amp; SCOPE </a:t>
            </a:r>
            <a:endParaRPr lang="en-IN" dirty="0">
              <a:solidFill>
                <a:schemeClr val="tx1"/>
              </a:solidFill>
            </a:endParaRPr>
          </a:p>
        </p:txBody>
      </p:sp>
      <p:sp>
        <p:nvSpPr>
          <p:cNvPr id="3" name="Content Placeholder 2">
            <a:extLst>
              <a:ext uri="{FF2B5EF4-FFF2-40B4-BE49-F238E27FC236}">
                <a16:creationId xmlns:a16="http://schemas.microsoft.com/office/drawing/2014/main" id="{7F1EEEF1-225C-6A8C-0082-627CC25931F8}"/>
              </a:ext>
            </a:extLst>
          </p:cNvPr>
          <p:cNvSpPr>
            <a:spLocks noGrp="1"/>
          </p:cNvSpPr>
          <p:nvPr>
            <p:ph idx="1"/>
          </p:nvPr>
        </p:nvSpPr>
        <p:spPr>
          <a:xfrm>
            <a:off x="736848" y="1358283"/>
            <a:ext cx="10520038" cy="5108054"/>
          </a:xfrm>
        </p:spPr>
        <p:txBody>
          <a:bodyPr>
            <a:normAutofit/>
          </a:bodyPr>
          <a:lstStyle/>
          <a:p>
            <a:pPr marL="45720" indent="0">
              <a:buNone/>
            </a:pPr>
            <a:r>
              <a:rPr lang="en-US" sz="2000" dirty="0">
                <a:solidFill>
                  <a:schemeClr val="tx1"/>
                </a:solidFill>
                <a:latin typeface="Calibri" panose="020F0502020204030204" pitchFamily="34" charset="0"/>
                <a:cs typeface="Calibri" panose="020F0502020204030204" pitchFamily="34" charset="0"/>
              </a:rPr>
              <a:t>The goal of this project is to develop a home automation system that achieves following three main objectives.</a:t>
            </a:r>
          </a:p>
        </p:txBody>
      </p:sp>
      <p:graphicFrame>
        <p:nvGraphicFramePr>
          <p:cNvPr id="5" name="Diagram 4">
            <a:extLst>
              <a:ext uri="{FF2B5EF4-FFF2-40B4-BE49-F238E27FC236}">
                <a16:creationId xmlns:a16="http://schemas.microsoft.com/office/drawing/2014/main" id="{D51E1AF6-7498-6A0A-2531-2185EF1A57FB}"/>
              </a:ext>
            </a:extLst>
          </p:cNvPr>
          <p:cNvGraphicFramePr/>
          <p:nvPr>
            <p:extLst>
              <p:ext uri="{D42A27DB-BD31-4B8C-83A1-F6EECF244321}">
                <p14:modId xmlns:p14="http://schemas.microsoft.com/office/powerpoint/2010/main" val="1457142122"/>
              </p:ext>
            </p:extLst>
          </p:nvPr>
        </p:nvGraphicFramePr>
        <p:xfrm>
          <a:off x="2609048" y="1954344"/>
          <a:ext cx="5957903" cy="4446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35625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7A3F-6E2D-A2CF-24F9-8D3388EC88AD}"/>
              </a:ext>
            </a:extLst>
          </p:cNvPr>
          <p:cNvSpPr>
            <a:spLocks noGrp="1"/>
          </p:cNvSpPr>
          <p:nvPr>
            <p:ph type="title"/>
          </p:nvPr>
        </p:nvSpPr>
        <p:spPr>
          <a:xfrm>
            <a:off x="1158240" y="1807346"/>
            <a:ext cx="9875520" cy="3243308"/>
          </a:xfrm>
        </p:spPr>
        <p:txBody>
          <a:bodyPr>
            <a:normAutofit/>
          </a:bodyPr>
          <a:lstStyle/>
          <a:p>
            <a:pPr algn="ctr"/>
            <a:r>
              <a:rPr lang="en-US" sz="10000" b="1" dirty="0"/>
              <a:t>Thank You</a:t>
            </a:r>
            <a:endParaRPr lang="en-IN" sz="10000" b="1" dirty="0"/>
          </a:p>
        </p:txBody>
      </p:sp>
    </p:spTree>
    <p:extLst>
      <p:ext uri="{BB962C8B-B14F-4D97-AF65-F5344CB8AC3E}">
        <p14:creationId xmlns:p14="http://schemas.microsoft.com/office/powerpoint/2010/main" val="2315781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E580F0-7DE1-8BCB-3E03-E86542E97EE0}"/>
              </a:ext>
            </a:extLst>
          </p:cNvPr>
          <p:cNvSpPr>
            <a:spLocks noGrp="1"/>
          </p:cNvSpPr>
          <p:nvPr>
            <p:ph type="title"/>
          </p:nvPr>
        </p:nvSpPr>
        <p:spPr>
          <a:xfrm>
            <a:off x="1030287" y="339571"/>
            <a:ext cx="10131425" cy="1089734"/>
          </a:xfrm>
        </p:spPr>
        <p:txBody>
          <a:bodyPr>
            <a:normAutofit/>
          </a:bodyPr>
          <a:lstStyle/>
          <a:p>
            <a:pPr algn="ctr"/>
            <a:r>
              <a:rPr lang="en-US" sz="4000" b="1" dirty="0">
                <a:solidFill>
                  <a:schemeClr val="tx1"/>
                </a:solidFill>
                <a:latin typeface="Arial" panose="020B0604020202020204" pitchFamily="34" charset="0"/>
                <a:cs typeface="Arial" panose="020B0604020202020204" pitchFamily="34" charset="0"/>
              </a:rPr>
              <a:t>INTRODUCTION</a:t>
            </a:r>
            <a:endParaRPr lang="en-IN" sz="4000" b="1" dirty="0">
              <a:solidFill>
                <a:schemeClr val="tx1"/>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3C44FC32-14F9-C10D-229A-3B8581DD1414}"/>
              </a:ext>
            </a:extLst>
          </p:cNvPr>
          <p:cNvSpPr>
            <a:spLocks noGrp="1"/>
          </p:cNvSpPr>
          <p:nvPr>
            <p:ph idx="1"/>
          </p:nvPr>
        </p:nvSpPr>
        <p:spPr>
          <a:xfrm>
            <a:off x="716370" y="1228545"/>
            <a:ext cx="10759258" cy="5289884"/>
          </a:xfrm>
        </p:spPr>
        <p:txBody>
          <a:bodyPr>
            <a:normAutofit/>
          </a:bodyPr>
          <a:lstStyle/>
          <a:p>
            <a:pPr algn="just">
              <a:lnSpc>
                <a:spcPct val="200000"/>
              </a:lnSpc>
              <a:buFont typeface="Wingdings" panose="05000000000000000000" pitchFamily="2" charset="2"/>
              <a:buChar char="Ø"/>
            </a:pPr>
            <a:r>
              <a:rPr lang="en-US" sz="1800" dirty="0">
                <a:latin typeface="Calibri" panose="020F0502020204030204" pitchFamily="34" charset="0"/>
                <a:cs typeface="Calibri" panose="020F0502020204030204" pitchFamily="34" charset="0"/>
              </a:rPr>
              <a:t>Home automation is building automation for a home, called a smart home or smart house.</a:t>
            </a:r>
          </a:p>
          <a:p>
            <a:pPr algn="just">
              <a:lnSpc>
                <a:spcPct val="200000"/>
              </a:lnSpc>
              <a:buFont typeface="Wingdings" panose="05000000000000000000" pitchFamily="2" charset="2"/>
              <a:buChar char="Ø"/>
            </a:pPr>
            <a:r>
              <a:rPr lang="en-US" sz="1800" dirty="0">
                <a:latin typeface="Calibri" panose="020F0502020204030204" pitchFamily="34" charset="0"/>
                <a:cs typeface="Calibri" panose="020F0502020204030204" pitchFamily="34" charset="0"/>
              </a:rPr>
              <a:t> A home automation system will monitor and/or control home attributes such as lighting, climate, entertainment systems, and appliances.</a:t>
            </a:r>
          </a:p>
          <a:p>
            <a:pPr algn="just">
              <a:lnSpc>
                <a:spcPct val="200000"/>
              </a:lnSpc>
              <a:buFont typeface="Wingdings" panose="05000000000000000000" pitchFamily="2" charset="2"/>
              <a:buChar char="Ø"/>
            </a:pPr>
            <a:r>
              <a:rPr lang="en-US" sz="1800" dirty="0">
                <a:latin typeface="Calibri" panose="020F0502020204030204" pitchFamily="34" charset="0"/>
                <a:cs typeface="Calibri" panose="020F0502020204030204" pitchFamily="34" charset="0"/>
              </a:rPr>
              <a:t> It may also include home security such as access control and alarm systems. </a:t>
            </a:r>
          </a:p>
          <a:p>
            <a:pPr algn="just">
              <a:lnSpc>
                <a:spcPct val="200000"/>
              </a:lnSpc>
              <a:buFont typeface="Wingdings" panose="05000000000000000000" pitchFamily="2" charset="2"/>
              <a:buChar char="Ø"/>
            </a:pPr>
            <a:r>
              <a:rPr lang="en-US" sz="1800" dirty="0">
                <a:latin typeface="Calibri" panose="020F0502020204030204" pitchFamily="34" charset="0"/>
                <a:cs typeface="Calibri" panose="020F0502020204030204" pitchFamily="34" charset="0"/>
              </a:rPr>
              <a:t>When connected with the internet, home devices are an important constituent of the internet of things ("IoT").</a:t>
            </a:r>
          </a:p>
          <a:p>
            <a:pPr algn="just">
              <a:lnSpc>
                <a:spcPct val="200000"/>
              </a:lnSpc>
              <a:buFont typeface="Wingdings" panose="05000000000000000000" pitchFamily="2" charset="2"/>
              <a:buChar char="Ø"/>
            </a:pPr>
            <a:r>
              <a:rPr lang="en-US" sz="1800" dirty="0">
                <a:latin typeface="Calibri" panose="020F0502020204030204" pitchFamily="34" charset="0"/>
                <a:cs typeface="Calibri" panose="020F0502020204030204" pitchFamily="34" charset="0"/>
              </a:rPr>
              <a:t>A home automation system typically connects controlled devices to a central smart home hub (sometimes called a "gateway"). </a:t>
            </a:r>
          </a:p>
        </p:txBody>
      </p:sp>
    </p:spTree>
    <p:extLst>
      <p:ext uri="{BB962C8B-B14F-4D97-AF65-F5344CB8AC3E}">
        <p14:creationId xmlns:p14="http://schemas.microsoft.com/office/powerpoint/2010/main" val="25225228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D80F-7836-4282-A462-E69B8026A41C}"/>
              </a:ext>
            </a:extLst>
          </p:cNvPr>
          <p:cNvSpPr>
            <a:spLocks noGrp="1"/>
          </p:cNvSpPr>
          <p:nvPr>
            <p:ph type="title"/>
          </p:nvPr>
        </p:nvSpPr>
        <p:spPr>
          <a:xfrm>
            <a:off x="1158240" y="485312"/>
            <a:ext cx="9875520" cy="766439"/>
          </a:xfrm>
        </p:spPr>
        <p:txBody>
          <a:bodyPr/>
          <a:lstStyle/>
          <a:p>
            <a:pPr algn="ctr"/>
            <a:r>
              <a:rPr lang="en-US" sz="4400" b="1" dirty="0">
                <a:solidFill>
                  <a:schemeClr val="tx1"/>
                </a:solidFill>
                <a:latin typeface="Arial" panose="020B0604020202020204" pitchFamily="34" charset="0"/>
                <a:cs typeface="Arial" panose="020B0604020202020204" pitchFamily="34" charset="0"/>
              </a:rPr>
              <a:t>What is Home automation ?</a:t>
            </a:r>
            <a:endParaRPr lang="en-IN" b="1" dirty="0">
              <a:solidFill>
                <a:schemeClr val="tx1"/>
              </a:solidFill>
            </a:endParaRPr>
          </a:p>
        </p:txBody>
      </p:sp>
      <p:pic>
        <p:nvPicPr>
          <p:cNvPr id="6" name="Picture 5">
            <a:extLst>
              <a:ext uri="{FF2B5EF4-FFF2-40B4-BE49-F238E27FC236}">
                <a16:creationId xmlns:a16="http://schemas.microsoft.com/office/drawing/2014/main" id="{9EE5692A-E9E3-CB2B-B056-133BE3E80BC8}"/>
              </a:ext>
            </a:extLst>
          </p:cNvPr>
          <p:cNvPicPr>
            <a:picLocks noChangeAspect="1"/>
          </p:cNvPicPr>
          <p:nvPr/>
        </p:nvPicPr>
        <p:blipFill rotWithShape="1">
          <a:blip r:embed="rId2">
            <a:extLst>
              <a:ext uri="{28A0092B-C50C-407E-A947-70E740481C1C}">
                <a14:useLocalDpi xmlns:a14="http://schemas.microsoft.com/office/drawing/2010/main" val="0"/>
              </a:ext>
            </a:extLst>
          </a:blip>
          <a:srcRect b="10185"/>
          <a:stretch/>
        </p:blipFill>
        <p:spPr>
          <a:xfrm>
            <a:off x="1374856" y="1251751"/>
            <a:ext cx="9442288" cy="4971496"/>
          </a:xfrm>
          <a:prstGeom prst="rect">
            <a:avLst/>
          </a:prstGeom>
        </p:spPr>
      </p:pic>
    </p:spTree>
    <p:extLst>
      <p:ext uri="{BB962C8B-B14F-4D97-AF65-F5344CB8AC3E}">
        <p14:creationId xmlns:p14="http://schemas.microsoft.com/office/powerpoint/2010/main" val="22992656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54873CA-7092-191B-41EA-145F2E28BED1}"/>
              </a:ext>
            </a:extLst>
          </p:cNvPr>
          <p:cNvSpPr txBox="1">
            <a:spLocks/>
          </p:cNvSpPr>
          <p:nvPr/>
        </p:nvSpPr>
        <p:spPr>
          <a:xfrm>
            <a:off x="599016" y="688101"/>
            <a:ext cx="11217163" cy="5730454"/>
          </a:xfrm>
          <a:prstGeom prst="rect">
            <a:avLst/>
          </a:prstGeom>
        </p:spPr>
        <p:txBody>
          <a:bodyPr>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lnSpc>
                <a:spcPct val="160000"/>
              </a:lnSpc>
              <a:buNone/>
            </a:pPr>
            <a:r>
              <a:rPr lang="en-US" sz="3600" b="1" i="0" dirty="0">
                <a:effectLst/>
                <a:latin typeface="Calibri" panose="020F0502020204030204" pitchFamily="34" charset="0"/>
                <a:cs typeface="Calibri" panose="020F0502020204030204" pitchFamily="34" charset="0"/>
              </a:rPr>
              <a:t>What is Home Automation ?</a:t>
            </a:r>
            <a:endParaRPr lang="en-US" sz="2000" dirty="0">
              <a:latin typeface="Calibri" panose="020F0502020204030204" pitchFamily="34" charset="0"/>
              <a:cs typeface="Calibri" panose="020F0502020204030204" pitchFamily="34" charset="0"/>
            </a:endParaRPr>
          </a:p>
          <a:p>
            <a:pPr algn="just">
              <a:lnSpc>
                <a:spcPct val="160000"/>
              </a:lnSpc>
              <a:buFont typeface="Wingdings" panose="05000000000000000000" pitchFamily="2" charset="2"/>
              <a:buChar char="Ø"/>
            </a:pPr>
            <a:r>
              <a:rPr lang="en-US" sz="2000" b="0" i="0" dirty="0">
                <a:effectLst/>
                <a:latin typeface="Calibri" panose="020F0502020204030204" pitchFamily="34" charset="0"/>
                <a:cs typeface="Calibri" panose="020F0502020204030204" pitchFamily="34" charset="0"/>
              </a:rPr>
              <a:t>Home automation refers to the use of technology to control and automate various aspects of a home, such as lighting, heating, air conditioning, security, and entertainment systems.</a:t>
            </a:r>
            <a:endParaRPr lang="en-US" sz="2000" dirty="0">
              <a:latin typeface="Calibri" panose="020F0502020204030204" pitchFamily="34" charset="0"/>
              <a:cs typeface="Calibri" panose="020F0502020204030204" pitchFamily="34" charset="0"/>
            </a:endParaRPr>
          </a:p>
          <a:p>
            <a:pPr algn="just">
              <a:lnSpc>
                <a:spcPct val="150000"/>
              </a:lnSpc>
              <a:buFont typeface="Wingdings" panose="05000000000000000000" pitchFamily="2" charset="2"/>
              <a:buChar char="Ø"/>
            </a:pPr>
            <a:r>
              <a:rPr lang="en-US" sz="2000" b="0" i="0" dirty="0">
                <a:effectLst/>
                <a:latin typeface="Calibri" panose="020F0502020204030204" pitchFamily="34" charset="0"/>
                <a:cs typeface="Calibri" panose="020F0502020204030204" pitchFamily="34" charset="0"/>
              </a:rPr>
              <a:t>Home automation systems typically involve the use of sensors, controllers, and smart devices that can be programmed to perform specific tasks or respond to certain conditions.</a:t>
            </a:r>
            <a:endParaRPr lang="en-US" sz="2000" dirty="0">
              <a:latin typeface="Calibri" panose="020F0502020204030204" pitchFamily="34" charset="0"/>
              <a:cs typeface="Calibri" panose="020F0502020204030204" pitchFamily="34" charset="0"/>
            </a:endParaRPr>
          </a:p>
          <a:p>
            <a:pPr algn="just">
              <a:lnSpc>
                <a:spcPct val="160000"/>
              </a:lnSpc>
              <a:buFont typeface="Wingdings" panose="05000000000000000000" pitchFamily="2" charset="2"/>
              <a:buChar char="Ø"/>
            </a:pPr>
            <a:r>
              <a:rPr lang="en-US" sz="2000" b="0" i="0" dirty="0">
                <a:effectLst/>
                <a:latin typeface="Calibri" panose="020F0502020204030204" pitchFamily="34" charset="0"/>
                <a:cs typeface="Calibri" panose="020F0502020204030204" pitchFamily="34" charset="0"/>
              </a:rPr>
              <a:t>The benefits of home automation include increased convenience, improved energy efficiency, enhanced security, and greater control over various aspects of the home environment.</a:t>
            </a:r>
          </a:p>
          <a:p>
            <a:pPr algn="just">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algn="just"/>
            <a:endParaRPr lang="en-IN" dirty="0"/>
          </a:p>
        </p:txBody>
      </p:sp>
    </p:spTree>
    <p:extLst>
      <p:ext uri="{BB962C8B-B14F-4D97-AF65-F5344CB8AC3E}">
        <p14:creationId xmlns:p14="http://schemas.microsoft.com/office/powerpoint/2010/main" val="19643150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6A00-0B66-E05A-2C4B-C873CB9ADD46}"/>
              </a:ext>
            </a:extLst>
          </p:cNvPr>
          <p:cNvSpPr>
            <a:spLocks noGrp="1"/>
          </p:cNvSpPr>
          <p:nvPr>
            <p:ph type="title"/>
          </p:nvPr>
        </p:nvSpPr>
        <p:spPr>
          <a:xfrm>
            <a:off x="1158240" y="502328"/>
            <a:ext cx="9875520" cy="704295"/>
          </a:xfrm>
        </p:spPr>
        <p:txBody>
          <a:bodyPr/>
          <a:lstStyle/>
          <a:p>
            <a:pPr algn="ctr"/>
            <a:r>
              <a:rPr lang="en-US" sz="4400" b="1" dirty="0">
                <a:solidFill>
                  <a:schemeClr val="tx1"/>
                </a:solidFill>
                <a:latin typeface="Arial" panose="020B0604020202020204" pitchFamily="34" charset="0"/>
                <a:cs typeface="Arial" panose="020B0604020202020204" pitchFamily="34" charset="0"/>
              </a:rPr>
              <a:t>FLOW CHART</a:t>
            </a:r>
            <a:endParaRPr lang="en-IN" dirty="0"/>
          </a:p>
        </p:txBody>
      </p:sp>
      <p:sp>
        <p:nvSpPr>
          <p:cNvPr id="3" name="Rectangle: Rounded Corners 2">
            <a:extLst>
              <a:ext uri="{FF2B5EF4-FFF2-40B4-BE49-F238E27FC236}">
                <a16:creationId xmlns:a16="http://schemas.microsoft.com/office/drawing/2014/main" id="{02A80CA6-F13A-9AF5-8808-C0881C577072}"/>
              </a:ext>
            </a:extLst>
          </p:cNvPr>
          <p:cNvSpPr/>
          <p:nvPr/>
        </p:nvSpPr>
        <p:spPr>
          <a:xfrm>
            <a:off x="1260628" y="1615736"/>
            <a:ext cx="1535837" cy="932155"/>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START</a:t>
            </a:r>
            <a:endParaRPr lang="en-IN" b="1"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5683D7AB-CA64-1B80-D9F4-FA0AA2D2D090}"/>
              </a:ext>
            </a:extLst>
          </p:cNvPr>
          <p:cNvSpPr/>
          <p:nvPr/>
        </p:nvSpPr>
        <p:spPr>
          <a:xfrm>
            <a:off x="1260628" y="4776186"/>
            <a:ext cx="1535837" cy="932155"/>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END</a:t>
            </a:r>
            <a:endParaRPr lang="en-IN"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031278D-FF6C-108E-C5ED-4413A4E020B6}"/>
              </a:ext>
            </a:extLst>
          </p:cNvPr>
          <p:cNvSpPr/>
          <p:nvPr/>
        </p:nvSpPr>
        <p:spPr>
          <a:xfrm>
            <a:off x="4358934" y="1615734"/>
            <a:ext cx="2032987" cy="9321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Module Connected to Network</a:t>
            </a:r>
            <a:endParaRPr lang="en-IN" b="1"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F1351EE-1AB0-AFBD-DCF8-1C9825E98851}"/>
              </a:ext>
            </a:extLst>
          </p:cNvPr>
          <p:cNvSpPr/>
          <p:nvPr/>
        </p:nvSpPr>
        <p:spPr>
          <a:xfrm>
            <a:off x="4358935" y="4776186"/>
            <a:ext cx="2032987" cy="9321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Relay Switch react on that Command</a:t>
            </a:r>
            <a:endParaRPr lang="en-IN" b="1" dirty="0">
              <a:solidFill>
                <a:schemeClr val="bg1"/>
              </a:solidFill>
              <a:latin typeface="Arial" panose="020B0604020202020204" pitchFamily="34" charset="0"/>
              <a:cs typeface="Arial" panose="020B0604020202020204" pitchFamily="34" charset="0"/>
            </a:endParaRPr>
          </a:p>
        </p:txBody>
      </p:sp>
      <p:sp>
        <p:nvSpPr>
          <p:cNvPr id="7" name="Isosceles Triangle 6">
            <a:extLst>
              <a:ext uri="{FF2B5EF4-FFF2-40B4-BE49-F238E27FC236}">
                <a16:creationId xmlns:a16="http://schemas.microsoft.com/office/drawing/2014/main" id="{9634B304-EBF5-C53E-929C-6DB79FB08F2D}"/>
              </a:ext>
            </a:extLst>
          </p:cNvPr>
          <p:cNvSpPr/>
          <p:nvPr/>
        </p:nvSpPr>
        <p:spPr>
          <a:xfrm>
            <a:off x="7622958" y="1387875"/>
            <a:ext cx="2681056" cy="1387875"/>
          </a:xfrm>
          <a:prstGeom prst="triangle">
            <a:avLst>
              <a:gd name="adj" fmla="val 49028"/>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Web</a:t>
            </a:r>
            <a:r>
              <a:rPr lang="en-IN" b="1" dirty="0">
                <a:latin typeface="Arial" panose="020B0604020202020204" pitchFamily="34" charset="0"/>
                <a:cs typeface="Arial" panose="020B0604020202020204" pitchFamily="34" charset="0"/>
              </a:rPr>
              <a:t> app connected</a:t>
            </a:r>
            <a:endParaRPr lang="en-US" b="1"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C429931-70D4-8D2B-C939-439FFE7F0282}"/>
              </a:ext>
            </a:extLst>
          </p:cNvPr>
          <p:cNvSpPr/>
          <p:nvPr/>
        </p:nvSpPr>
        <p:spPr>
          <a:xfrm>
            <a:off x="8195567" y="3309890"/>
            <a:ext cx="1535837" cy="932155"/>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Application command </a:t>
            </a:r>
            <a:endParaRPr lang="en-IN"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E1A45D1-3309-B019-6944-601C795166D4}"/>
              </a:ext>
            </a:extLst>
          </p:cNvPr>
          <p:cNvSpPr/>
          <p:nvPr/>
        </p:nvSpPr>
        <p:spPr>
          <a:xfrm>
            <a:off x="8035767" y="4776184"/>
            <a:ext cx="2032987" cy="9321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Module gives command to Relay Switch</a:t>
            </a:r>
            <a:endParaRPr lang="en-IN" b="1" dirty="0">
              <a:solidFill>
                <a:schemeClr val="bg1"/>
              </a:solidFill>
              <a:latin typeface="Arial" panose="020B0604020202020204" pitchFamily="34" charset="0"/>
              <a:cs typeface="Arial" panose="020B0604020202020204" pitchFamily="34" charset="0"/>
            </a:endParaRPr>
          </a:p>
        </p:txBody>
      </p:sp>
      <p:sp>
        <p:nvSpPr>
          <p:cNvPr id="10" name="Arrow: Right 9">
            <a:extLst>
              <a:ext uri="{FF2B5EF4-FFF2-40B4-BE49-F238E27FC236}">
                <a16:creationId xmlns:a16="http://schemas.microsoft.com/office/drawing/2014/main" id="{FDA762C0-C7FA-D722-E972-62BD070D8AF5}"/>
              </a:ext>
            </a:extLst>
          </p:cNvPr>
          <p:cNvSpPr/>
          <p:nvPr/>
        </p:nvSpPr>
        <p:spPr>
          <a:xfrm>
            <a:off x="3235910" y="1947168"/>
            <a:ext cx="683580"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231E625D-FCE4-A6B3-86D5-2213A7CD3BDA}"/>
              </a:ext>
            </a:extLst>
          </p:cNvPr>
          <p:cNvSpPr/>
          <p:nvPr/>
        </p:nvSpPr>
        <p:spPr>
          <a:xfrm rot="10800000">
            <a:off x="3182643" y="5009223"/>
            <a:ext cx="683580"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EA27D2BC-8EA4-3158-9A2B-CFC9A59DDDA3}"/>
              </a:ext>
            </a:extLst>
          </p:cNvPr>
          <p:cNvSpPr/>
          <p:nvPr/>
        </p:nvSpPr>
        <p:spPr>
          <a:xfrm rot="10800000">
            <a:off x="6875012" y="5009222"/>
            <a:ext cx="683580"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203EEAD0-B2CD-CE8C-E3CB-8E98EB8F3F31}"/>
              </a:ext>
            </a:extLst>
          </p:cNvPr>
          <p:cNvSpPr/>
          <p:nvPr/>
        </p:nvSpPr>
        <p:spPr>
          <a:xfrm>
            <a:off x="6831365" y="1848778"/>
            <a:ext cx="683580"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993C0B66-339B-DB0F-0AF7-317A23DCEAF8}"/>
              </a:ext>
            </a:extLst>
          </p:cNvPr>
          <p:cNvSpPr/>
          <p:nvPr/>
        </p:nvSpPr>
        <p:spPr>
          <a:xfrm rot="5400000">
            <a:off x="8815525" y="2871924"/>
            <a:ext cx="295919"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6B42E29F-B4A1-95B2-A33A-577677C1ABDA}"/>
              </a:ext>
            </a:extLst>
          </p:cNvPr>
          <p:cNvSpPr/>
          <p:nvPr/>
        </p:nvSpPr>
        <p:spPr>
          <a:xfrm rot="5400000">
            <a:off x="8850294" y="4276077"/>
            <a:ext cx="295919" cy="4660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96608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EA10-6BD1-5187-B773-995DEC6588F1}"/>
              </a:ext>
            </a:extLst>
          </p:cNvPr>
          <p:cNvSpPr>
            <a:spLocks noGrp="1"/>
          </p:cNvSpPr>
          <p:nvPr>
            <p:ph type="title"/>
          </p:nvPr>
        </p:nvSpPr>
        <p:spPr>
          <a:xfrm>
            <a:off x="1158240" y="476435"/>
            <a:ext cx="9875520" cy="659907"/>
          </a:xfrm>
        </p:spPr>
        <p:txBody>
          <a:bodyPr>
            <a:normAutofit fontScale="90000"/>
          </a:bodyPr>
          <a:lstStyle/>
          <a:p>
            <a:pPr algn="ctr"/>
            <a:r>
              <a:rPr lang="en-US" b="1" dirty="0">
                <a:solidFill>
                  <a:schemeClr val="tx1"/>
                </a:solidFill>
                <a:latin typeface="Arial" panose="020B0604020202020204" pitchFamily="34" charset="0"/>
                <a:cs typeface="Arial" panose="020B0604020202020204" pitchFamily="34" charset="0"/>
              </a:rPr>
              <a:t>CIRCUIT DIAGRAM</a:t>
            </a:r>
            <a:endParaRPr lang="en-IN"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ECDDBCE-CD1E-7992-B31E-46F6D305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51" y="1262110"/>
            <a:ext cx="10009909" cy="5308106"/>
          </a:xfrm>
          <a:prstGeom prst="rect">
            <a:avLst/>
          </a:prstGeom>
        </p:spPr>
      </p:pic>
      <p:sp>
        <p:nvSpPr>
          <p:cNvPr id="5" name="Rectangle 4">
            <a:extLst>
              <a:ext uri="{FF2B5EF4-FFF2-40B4-BE49-F238E27FC236}">
                <a16:creationId xmlns:a16="http://schemas.microsoft.com/office/drawing/2014/main" id="{B4C58EA8-264F-449A-F98C-7C2D4695AA88}"/>
              </a:ext>
            </a:extLst>
          </p:cNvPr>
          <p:cNvSpPr/>
          <p:nvPr/>
        </p:nvSpPr>
        <p:spPr>
          <a:xfrm>
            <a:off x="9889724" y="6152225"/>
            <a:ext cx="1411550" cy="417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532D54E-EC2F-FBE3-31AF-ABC9BD3FC05E}"/>
              </a:ext>
            </a:extLst>
          </p:cNvPr>
          <p:cNvSpPr/>
          <p:nvPr/>
        </p:nvSpPr>
        <p:spPr>
          <a:xfrm rot="5400000">
            <a:off x="1632497" y="4038346"/>
            <a:ext cx="949907" cy="34822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Arial" panose="020B0604020202020204" pitchFamily="34" charset="0"/>
                <a:cs typeface="Arial" panose="020B0604020202020204" pitchFamily="34" charset="0"/>
              </a:rPr>
              <a:t>ESP 32 CAM</a:t>
            </a:r>
            <a:endParaRPr lang="en-IN" sz="1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9440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D476-BF73-58ED-3E1B-A9F14EA9FE43}"/>
              </a:ext>
            </a:extLst>
          </p:cNvPr>
          <p:cNvSpPr>
            <a:spLocks noGrp="1"/>
          </p:cNvSpPr>
          <p:nvPr>
            <p:ph type="title"/>
          </p:nvPr>
        </p:nvSpPr>
        <p:spPr>
          <a:xfrm>
            <a:off x="1128948" y="287877"/>
            <a:ext cx="9875520" cy="784194"/>
          </a:xfrm>
        </p:spPr>
        <p:txBody>
          <a:bodyPr>
            <a:normAutofit/>
          </a:bodyPr>
          <a:lstStyle/>
          <a:p>
            <a:pPr algn="ctr"/>
            <a:r>
              <a:rPr lang="en-US" sz="4400" b="1" dirty="0">
                <a:solidFill>
                  <a:schemeClr val="tx1"/>
                </a:solidFill>
                <a:latin typeface="Arial" panose="020B0604020202020204" pitchFamily="34" charset="0"/>
                <a:cs typeface="Arial" panose="020B0604020202020204" pitchFamily="34" charset="0"/>
              </a:rPr>
              <a:t>FEATURES OF THE PROJECT</a:t>
            </a:r>
            <a:endParaRPr lang="en-IN" dirty="0">
              <a:solidFill>
                <a:schemeClr val="tx1"/>
              </a:solidFill>
            </a:endParaRPr>
          </a:p>
        </p:txBody>
      </p:sp>
      <p:sp>
        <p:nvSpPr>
          <p:cNvPr id="3" name="Title 1">
            <a:extLst>
              <a:ext uri="{FF2B5EF4-FFF2-40B4-BE49-F238E27FC236}">
                <a16:creationId xmlns:a16="http://schemas.microsoft.com/office/drawing/2014/main" id="{B3CADFED-61CF-888D-2D7A-F0A822DFF5CC}"/>
              </a:ext>
            </a:extLst>
          </p:cNvPr>
          <p:cNvSpPr txBox="1">
            <a:spLocks/>
          </p:cNvSpPr>
          <p:nvPr/>
        </p:nvSpPr>
        <p:spPr>
          <a:xfrm>
            <a:off x="372122" y="1004841"/>
            <a:ext cx="10414247" cy="784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500" b="1" dirty="0">
                <a:solidFill>
                  <a:schemeClr val="tx1"/>
                </a:solidFill>
                <a:latin typeface="Arial" panose="020B0604020202020204" pitchFamily="34" charset="0"/>
                <a:cs typeface="Arial" panose="020B0604020202020204" pitchFamily="34" charset="0"/>
              </a:rPr>
              <a:t>1. Remote Control</a:t>
            </a:r>
            <a:endParaRPr lang="en-IN" sz="2500" dirty="0">
              <a:solidFill>
                <a:schemeClr val="tx1"/>
              </a:solidFill>
            </a:endParaRPr>
          </a:p>
        </p:txBody>
      </p:sp>
      <p:pic>
        <p:nvPicPr>
          <p:cNvPr id="11" name="Picture 10">
            <a:extLst>
              <a:ext uri="{FF2B5EF4-FFF2-40B4-BE49-F238E27FC236}">
                <a16:creationId xmlns:a16="http://schemas.microsoft.com/office/drawing/2014/main" id="{4F0668B8-57E2-E108-8A5D-63D862484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66" y="1484698"/>
            <a:ext cx="7599135" cy="4970016"/>
          </a:xfrm>
          <a:prstGeom prst="rect">
            <a:avLst/>
          </a:prstGeom>
        </p:spPr>
      </p:pic>
      <p:sp>
        <p:nvSpPr>
          <p:cNvPr id="4" name="Content Placeholder 2">
            <a:extLst>
              <a:ext uri="{FF2B5EF4-FFF2-40B4-BE49-F238E27FC236}">
                <a16:creationId xmlns:a16="http://schemas.microsoft.com/office/drawing/2014/main" id="{62B37DF2-8FA0-33FB-C0CF-7C9AB82A7584}"/>
              </a:ext>
            </a:extLst>
          </p:cNvPr>
          <p:cNvSpPr txBox="1">
            <a:spLocks/>
          </p:cNvSpPr>
          <p:nvPr/>
        </p:nvSpPr>
        <p:spPr>
          <a:xfrm>
            <a:off x="7877303" y="1789035"/>
            <a:ext cx="3844031" cy="4199970"/>
          </a:xfrm>
          <a:prstGeom prst="rect">
            <a:avLst/>
          </a:prstGeom>
        </p:spPr>
        <p:txBody>
          <a:bodyPr>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lnSpc>
                <a:spcPct val="150000"/>
              </a:lnSpc>
              <a:buNone/>
            </a:pPr>
            <a:r>
              <a:rPr lang="en-US" sz="2400" b="1" i="1" dirty="0">
                <a:latin typeface="Calibri" panose="020F0502020204030204" pitchFamily="34" charset="0"/>
                <a:cs typeface="Calibri" panose="020F0502020204030204" pitchFamily="34" charset="0"/>
              </a:rPr>
              <a:t>Smart home automation system offers you the opportunity to control your devices through a remote controlling system. You can manage the devices from thousands of miles with the aid of a smartphone and the internet. </a:t>
            </a:r>
          </a:p>
          <a:p>
            <a:pPr marL="0" indent="0">
              <a:buFont typeface="Corbel" pitchFamily="34" charset="0"/>
              <a:buNone/>
            </a:pPr>
            <a:endParaRPr lang="en-US" sz="2000" dirty="0"/>
          </a:p>
          <a:p>
            <a:pPr marL="0" indent="0">
              <a:buFont typeface="Corbel" pitchFamily="34" charset="0"/>
              <a:buNone/>
            </a:pPr>
            <a:endParaRPr lang="en-IN" sz="2000" dirty="0"/>
          </a:p>
        </p:txBody>
      </p:sp>
    </p:spTree>
    <p:extLst>
      <p:ext uri="{BB962C8B-B14F-4D97-AF65-F5344CB8AC3E}">
        <p14:creationId xmlns:p14="http://schemas.microsoft.com/office/powerpoint/2010/main" val="3798289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Basi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759</TotalTime>
  <Words>1509</Words>
  <Application>Microsoft Office PowerPoint</Application>
  <PresentationFormat>Widescreen</PresentationFormat>
  <Paragraphs>194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Corbel</vt:lpstr>
      <vt:lpstr>Wingdings</vt:lpstr>
      <vt:lpstr>Basis</vt:lpstr>
      <vt:lpstr>Home Automation System</vt:lpstr>
      <vt:lpstr>CONTENT </vt:lpstr>
      <vt:lpstr>OBJECTIVE &amp; SCOPE </vt:lpstr>
      <vt:lpstr>INTRODUCTION</vt:lpstr>
      <vt:lpstr>What is Home automation ?</vt:lpstr>
      <vt:lpstr>PowerPoint Presentation</vt:lpstr>
      <vt:lpstr>FLOW CHART</vt:lpstr>
      <vt:lpstr>CIRCUIT DIAGRAM</vt:lpstr>
      <vt:lpstr>FEATURES OF THE PROJECT</vt:lpstr>
      <vt:lpstr>2. Intelligent security</vt:lpstr>
      <vt:lpstr>3. Smart Doors</vt:lpstr>
      <vt:lpstr>4. Fire Safety</vt:lpstr>
      <vt:lpstr>5. Intelligent lighting</vt:lpstr>
      <vt:lpstr>6. Energy Efficiency</vt:lpstr>
      <vt:lpstr>SOFTWARE</vt:lpstr>
      <vt:lpstr>PowerPoint Presentation</vt:lpstr>
      <vt:lpstr>PowerPoint Presentation</vt:lpstr>
      <vt:lpstr>HARDWARE</vt:lpstr>
      <vt:lpstr>PowerPoint Presentation</vt:lpstr>
      <vt:lpstr>HARDWARE REQUIREMENTS</vt:lpstr>
      <vt:lpstr>PowerPoint Presentation</vt:lpstr>
      <vt:lpstr>PowerPoint Presentation</vt:lpstr>
      <vt:lpstr>PowerPoint Presentation</vt:lpstr>
      <vt:lpstr>PowerPoint Presentation</vt:lpstr>
      <vt:lpstr>PowerPoint Presentation</vt:lpstr>
      <vt:lpstr>ADVANTAGES </vt:lpstr>
      <vt:lpstr>COST ANALYSIS </vt:lpstr>
      <vt:lpstr>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System</dc:title>
  <dc:creator>er.rajatgupta123@gmail.com</dc:creator>
  <cp:lastModifiedBy>Rajat Gupta</cp:lastModifiedBy>
  <cp:revision>13</cp:revision>
  <dcterms:created xsi:type="dcterms:W3CDTF">2022-11-23T16:19:42Z</dcterms:created>
  <dcterms:modified xsi:type="dcterms:W3CDTF">2023-06-01T02:48:07Z</dcterms:modified>
</cp:coreProperties>
</file>